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303" r:id="rId3"/>
    <p:sldId id="395" r:id="rId4"/>
    <p:sldId id="396" r:id="rId5"/>
    <p:sldId id="397" r:id="rId6"/>
    <p:sldId id="398" r:id="rId7"/>
    <p:sldId id="399" r:id="rId8"/>
    <p:sldId id="400" r:id="rId9"/>
    <p:sldId id="401" r:id="rId10"/>
    <p:sldId id="402" r:id="rId11"/>
    <p:sldId id="403" r:id="rId12"/>
    <p:sldId id="404" r:id="rId13"/>
    <p:sldId id="405" r:id="rId14"/>
    <p:sldId id="406" r:id="rId15"/>
    <p:sldId id="407" r:id="rId16"/>
    <p:sldId id="408" r:id="rId17"/>
    <p:sldId id="409" r:id="rId18"/>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880">
          <p15:clr>
            <a:srgbClr val="A4A3A4"/>
          </p15:clr>
        </p15:guide>
        <p15:guide id="7" orient="horz" pos="162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91B"/>
    <a:srgbClr val="911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2" autoAdjust="0"/>
    <p:restoredTop sz="86861"/>
  </p:normalViewPr>
  <p:slideViewPr>
    <p:cSldViewPr snapToGrid="0" showGuides="1">
      <p:cViewPr varScale="1">
        <p:scale>
          <a:sx n="99" d="100"/>
          <a:sy n="99" d="100"/>
        </p:scale>
        <p:origin x="1210" y="82"/>
      </p:cViewPr>
      <p:guideLst>
        <p:guide pos="2880"/>
        <p:guide orient="horz" pos="1620"/>
      </p:guideLst>
    </p:cSldViewPr>
  </p:slideViewPr>
  <p:notesTextViewPr>
    <p:cViewPr>
      <p:scale>
        <a:sx n="1" d="1"/>
        <a:sy n="1" d="1"/>
      </p:scale>
      <p:origin x="0" y="0"/>
    </p:cViewPr>
  </p:notesTextViewPr>
  <p:sorterViewPr>
    <p:cViewPr>
      <p:scale>
        <a:sx n="100" d="100"/>
        <a:sy n="100" d="100"/>
      </p:scale>
      <p:origin x="0" y="-13336"/>
    </p:cViewPr>
  </p:sorterViewPr>
  <p:notesViewPr>
    <p:cSldViewPr snapToGrid="0" showGuides="1">
      <p:cViewPr>
        <p:scale>
          <a:sx n="148" d="100"/>
          <a:sy n="148" d="100"/>
        </p:scale>
        <p:origin x="1440" y="-11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a:p>
        </p:txBody>
      </p:sp>
    </p:spTree>
    <p:extLst>
      <p:ext uri="{BB962C8B-B14F-4D97-AF65-F5344CB8AC3E}">
        <p14:creationId xmlns:p14="http://schemas.microsoft.com/office/powerpoint/2010/main" val="61873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10</a:t>
            </a:fld>
            <a:endParaRPr lang="en-US" dirty="0"/>
          </a:p>
        </p:txBody>
      </p:sp>
    </p:spTree>
    <p:extLst>
      <p:ext uri="{BB962C8B-B14F-4D97-AF65-F5344CB8AC3E}">
        <p14:creationId xmlns:p14="http://schemas.microsoft.com/office/powerpoint/2010/main" val="399986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11</a:t>
            </a:fld>
            <a:endParaRPr lang="en-US" dirty="0"/>
          </a:p>
        </p:txBody>
      </p:sp>
    </p:spTree>
    <p:extLst>
      <p:ext uri="{BB962C8B-B14F-4D97-AF65-F5344CB8AC3E}">
        <p14:creationId xmlns:p14="http://schemas.microsoft.com/office/powerpoint/2010/main" val="28888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12</a:t>
            </a:fld>
            <a:endParaRPr lang="en-US" dirty="0"/>
          </a:p>
        </p:txBody>
      </p:sp>
    </p:spTree>
    <p:extLst>
      <p:ext uri="{BB962C8B-B14F-4D97-AF65-F5344CB8AC3E}">
        <p14:creationId xmlns:p14="http://schemas.microsoft.com/office/powerpoint/2010/main" val="2111198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13</a:t>
            </a:fld>
            <a:endParaRPr lang="en-US" dirty="0"/>
          </a:p>
        </p:txBody>
      </p:sp>
    </p:spTree>
    <p:extLst>
      <p:ext uri="{BB962C8B-B14F-4D97-AF65-F5344CB8AC3E}">
        <p14:creationId xmlns:p14="http://schemas.microsoft.com/office/powerpoint/2010/main" val="146294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14</a:t>
            </a:fld>
            <a:endParaRPr lang="en-US" dirty="0"/>
          </a:p>
        </p:txBody>
      </p:sp>
    </p:spTree>
    <p:extLst>
      <p:ext uri="{BB962C8B-B14F-4D97-AF65-F5344CB8AC3E}">
        <p14:creationId xmlns:p14="http://schemas.microsoft.com/office/powerpoint/2010/main" val="501024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15</a:t>
            </a:fld>
            <a:endParaRPr lang="en-US" dirty="0"/>
          </a:p>
        </p:txBody>
      </p:sp>
    </p:spTree>
    <p:extLst>
      <p:ext uri="{BB962C8B-B14F-4D97-AF65-F5344CB8AC3E}">
        <p14:creationId xmlns:p14="http://schemas.microsoft.com/office/powerpoint/2010/main" val="1886745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16</a:t>
            </a:fld>
            <a:endParaRPr lang="en-US" dirty="0"/>
          </a:p>
        </p:txBody>
      </p:sp>
    </p:spTree>
    <p:extLst>
      <p:ext uri="{BB962C8B-B14F-4D97-AF65-F5344CB8AC3E}">
        <p14:creationId xmlns:p14="http://schemas.microsoft.com/office/powerpoint/2010/main" val="305963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17</a:t>
            </a:fld>
            <a:endParaRPr lang="en-US" dirty="0"/>
          </a:p>
        </p:txBody>
      </p:sp>
    </p:spTree>
    <p:extLst>
      <p:ext uri="{BB962C8B-B14F-4D97-AF65-F5344CB8AC3E}">
        <p14:creationId xmlns:p14="http://schemas.microsoft.com/office/powerpoint/2010/main" val="293327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18498-1159-498D-8DC7-E1A69C582DF5}" type="slidenum">
              <a:rPr lang="en-US" smtClean="0"/>
              <a:pPr/>
              <a:t>2</a:t>
            </a:fld>
            <a:endParaRPr lang="en-US" dirty="0"/>
          </a:p>
        </p:txBody>
      </p:sp>
    </p:spTree>
    <p:extLst>
      <p:ext uri="{BB962C8B-B14F-4D97-AF65-F5344CB8AC3E}">
        <p14:creationId xmlns:p14="http://schemas.microsoft.com/office/powerpoint/2010/main" val="33786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3</a:t>
            </a:fld>
            <a:endParaRPr lang="en-US"/>
          </a:p>
        </p:txBody>
      </p:sp>
    </p:spTree>
    <p:extLst>
      <p:ext uri="{BB962C8B-B14F-4D97-AF65-F5344CB8AC3E}">
        <p14:creationId xmlns:p14="http://schemas.microsoft.com/office/powerpoint/2010/main" val="50038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4</a:t>
            </a:fld>
            <a:endParaRPr lang="en-US" dirty="0"/>
          </a:p>
        </p:txBody>
      </p:sp>
    </p:spTree>
    <p:extLst>
      <p:ext uri="{BB962C8B-B14F-4D97-AF65-F5344CB8AC3E}">
        <p14:creationId xmlns:p14="http://schemas.microsoft.com/office/powerpoint/2010/main" val="66607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5</a:t>
            </a:fld>
            <a:endParaRPr lang="en-US" dirty="0"/>
          </a:p>
        </p:txBody>
      </p:sp>
    </p:spTree>
    <p:extLst>
      <p:ext uri="{BB962C8B-B14F-4D97-AF65-F5344CB8AC3E}">
        <p14:creationId xmlns:p14="http://schemas.microsoft.com/office/powerpoint/2010/main" val="244830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pPr/>
              <a:t>6</a:t>
            </a:fld>
            <a:endParaRPr lang="en-US" dirty="0"/>
          </a:p>
        </p:txBody>
      </p:sp>
    </p:spTree>
    <p:extLst>
      <p:ext uri="{BB962C8B-B14F-4D97-AF65-F5344CB8AC3E}">
        <p14:creationId xmlns:p14="http://schemas.microsoft.com/office/powerpoint/2010/main" val="71052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7</a:t>
            </a:fld>
            <a:endParaRPr lang="en-US" dirty="0"/>
          </a:p>
        </p:txBody>
      </p:sp>
    </p:spTree>
    <p:extLst>
      <p:ext uri="{BB962C8B-B14F-4D97-AF65-F5344CB8AC3E}">
        <p14:creationId xmlns:p14="http://schemas.microsoft.com/office/powerpoint/2010/main" val="25618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8</a:t>
            </a:fld>
            <a:endParaRPr lang="en-US" dirty="0"/>
          </a:p>
        </p:txBody>
      </p:sp>
    </p:spTree>
    <p:extLst>
      <p:ext uri="{BB962C8B-B14F-4D97-AF65-F5344CB8AC3E}">
        <p14:creationId xmlns:p14="http://schemas.microsoft.com/office/powerpoint/2010/main" val="179162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9</a:t>
            </a:fld>
            <a:endParaRPr lang="en-US" dirty="0"/>
          </a:p>
        </p:txBody>
      </p:sp>
    </p:spTree>
    <p:extLst>
      <p:ext uri="{BB962C8B-B14F-4D97-AF65-F5344CB8AC3E}">
        <p14:creationId xmlns:p14="http://schemas.microsoft.com/office/powerpoint/2010/main" val="3625029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910" t="8385" r="4573" b="2804"/>
          <a:stretch/>
        </p:blipFill>
        <p:spPr>
          <a:xfrm>
            <a:off x="0" y="11338"/>
            <a:ext cx="9144000" cy="4727734"/>
          </a:xfrm>
          <a:prstGeom prst="rect">
            <a:avLst/>
          </a:prstGeom>
        </p:spPr>
      </p:pic>
      <p:sp>
        <p:nvSpPr>
          <p:cNvPr id="2" name="Rectangle 1"/>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1" y="400281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
        <p:nvSpPr>
          <p:cNvPr id="13" name="TextBox 12">
            <a:extLst>
              <a:ext uri="{FF2B5EF4-FFF2-40B4-BE49-F238E27FC236}">
                <a16:creationId xmlns:a16="http://schemas.microsoft.com/office/drawing/2014/main" id="{29B1D003-E342-C44D-95DA-43C378297F02}"/>
              </a:ext>
            </a:extLst>
          </p:cNvPr>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807673"/>
            <a:ext cx="5486399" cy="3764327"/>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nor 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jor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24A2B-6C1D-054B-A777-D2250132AA7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85" r="3663" b="2804"/>
          <a:stretch/>
        </p:blipFill>
        <p:spPr>
          <a:xfrm>
            <a:off x="0" y="505097"/>
            <a:ext cx="9144000" cy="4638403"/>
          </a:xfrm>
          <a:prstGeom prst="rect">
            <a:avLst/>
          </a:prstGeom>
        </p:spPr>
      </p:pic>
      <p:sp>
        <p:nvSpPr>
          <p:cNvPr id="8" name="TextBox 7">
            <a:extLst>
              <a:ext uri="{FF2B5EF4-FFF2-40B4-BE49-F238E27FC236}">
                <a16:creationId xmlns:a16="http://schemas.microsoft.com/office/drawing/2014/main" id="{F59E9332-C992-674C-848F-3F93F3BB1A31}"/>
              </a:ext>
            </a:extLst>
          </p:cNvPr>
          <p:cNvSpPr txBox="1"/>
          <p:nvPr userDrawn="1"/>
        </p:nvSpPr>
        <p:spPr>
          <a:xfrm>
            <a:off x="6057900" y="141626"/>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9" name="Rectangle 8">
            <a:extLst>
              <a:ext uri="{FF2B5EF4-FFF2-40B4-BE49-F238E27FC236}">
                <a16:creationId xmlns:a16="http://schemas.microsoft.com/office/drawing/2014/main" id="{9EFEE6ED-EBE6-EE40-947F-D236B12209ED}"/>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33F02E52-1F4C-CD43-99A7-050681507A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44560"/>
            <a:ext cx="1435608" cy="243783"/>
          </a:xfrm>
          <a:prstGeom prst="rect">
            <a:avLst/>
          </a:prstGeom>
        </p:spPr>
      </p:pic>
      <p:sp>
        <p:nvSpPr>
          <p:cNvPr id="2" name="Title 1"/>
          <p:cNvSpPr>
            <a:spLocks noGrp="1"/>
          </p:cNvSpPr>
          <p:nvPr>
            <p:ph type="ctrTitle" hasCustomPrompt="1"/>
          </p:nvPr>
        </p:nvSpPr>
        <p:spPr>
          <a:xfrm>
            <a:off x="381000" y="2040255"/>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1" name="TextBox 10"/>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pic>
        <p:nvPicPr>
          <p:cNvPr id="10" name="Picture 9"/>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81163" y="848868"/>
            <a:ext cx="859536" cy="857250"/>
          </a:xfrm>
          <a:prstGeom prst="rect">
            <a:avLst/>
          </a:prstGeom>
        </p:spPr>
      </p:pic>
      <p:sp>
        <p:nvSpPr>
          <p:cNvPr id="7"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212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381000" y="1538380"/>
            <a:ext cx="4800601" cy="155067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t>
            </a:r>
            <a:br>
              <a:rPr lang="en-US" sz="450" dirty="0">
                <a:solidFill>
                  <a:srgbClr val="000000"/>
                </a:solidFill>
                <a:latin typeface="Arial"/>
                <a:cs typeface="Arial"/>
              </a:rPr>
            </a:br>
            <a:r>
              <a:rPr lang="en-US" sz="450" dirty="0">
                <a:solidFill>
                  <a:srgbClr val="000000"/>
                </a:solidFill>
                <a:latin typeface="Arial"/>
                <a:cs typeface="Arial"/>
              </a:rPr>
              <a:t>Approved for public release and unlimited distribution.</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plai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plain">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a:t>Click icon to add picture</a:t>
            </a:r>
            <a:endParaRPr lang="en-US" dirty="0"/>
          </a:p>
        </p:txBody>
      </p:sp>
    </p:spTree>
    <p:extLst>
      <p:ext uri="{BB962C8B-B14F-4D97-AF65-F5344CB8AC3E}">
        <p14:creationId xmlns:p14="http://schemas.microsoft.com/office/powerpoint/2010/main" val="27015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lain">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6" name="Rectangle 73"/>
          <p:cNvSpPr>
            <a:spLocks noChangeArrowheads="1"/>
          </p:cNvSpPr>
          <p:nvPr userDrawn="1"/>
        </p:nvSpPr>
        <p:spPr bwMode="white">
          <a:xfrm>
            <a:off x="3238501" y="4833649"/>
            <a:ext cx="2667000" cy="150041"/>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525" b="1" dirty="0">
                <a:solidFill>
                  <a:schemeClr val="tx1">
                    <a:lumMod val="50000"/>
                    <a:lumOff val="50000"/>
                  </a:schemeClr>
                </a:solidFill>
                <a:latin typeface="Arial" panose="020B0604020202020204" pitchFamily="34" charset="0"/>
                <a:cs typeface="Arial" panose="020B0604020202020204" pitchFamily="34" charset="0"/>
              </a:rPr>
              <a:t>Cyber</a:t>
            </a:r>
            <a:r>
              <a:rPr lang="en-US" sz="525" b="1" baseline="0" dirty="0">
                <a:solidFill>
                  <a:schemeClr val="tx1">
                    <a:lumMod val="50000"/>
                    <a:lumOff val="50000"/>
                  </a:schemeClr>
                </a:solidFill>
                <a:latin typeface="Arial" panose="020B0604020202020204" pitchFamily="34" charset="0"/>
                <a:cs typeface="Arial" panose="020B0604020202020204" pitchFamily="34" charset="0"/>
              </a:rPr>
              <a:t> Simulator Showcase</a:t>
            </a:r>
            <a:endParaRPr lang="en-US" sz="525" b="1" dirty="0">
              <a:solidFill>
                <a:schemeClr val="tx1">
                  <a:lumMod val="50000"/>
                  <a:lumOff val="50000"/>
                </a:schemeClr>
              </a:solidFill>
              <a:latin typeface="Arial" panose="020B0604020202020204" pitchFamily="34" charset="0"/>
              <a:cs typeface="Arial" panose="020B0604020202020204" pitchFamily="34" charset="0"/>
            </a:endParaRPr>
          </a:p>
          <a:p>
            <a:pPr eaLnBrk="0" hangingPunct="0">
              <a:spcBef>
                <a:spcPct val="0"/>
              </a:spcBef>
            </a:pPr>
            <a:r>
              <a:rPr lang="en-US" sz="450" dirty="0">
                <a:solidFill>
                  <a:schemeClr val="tx1">
                    <a:lumMod val="50000"/>
                    <a:lumOff val="50000"/>
                  </a:schemeClr>
                </a:solidFill>
                <a:latin typeface="Arial" panose="020B0604020202020204" pitchFamily="34" charset="0"/>
                <a:cs typeface="Arial" panose="020B0604020202020204" pitchFamily="34" charset="0"/>
              </a:rPr>
              <a:t>© 2019 Carnegie Mellon University</a:t>
            </a:r>
          </a:p>
        </p:txBody>
      </p:sp>
      <p:sp>
        <p:nvSpPr>
          <p:cNvPr id="17" name="TextBox 16"/>
          <p:cNvSpPr txBox="1"/>
          <p:nvPr userDrawn="1"/>
        </p:nvSpPr>
        <p:spPr>
          <a:xfrm>
            <a:off x="6057900" y="4833649"/>
            <a:ext cx="2095500" cy="116955"/>
          </a:xfrm>
          <a:prstGeom prst="rect">
            <a:avLst/>
          </a:prstGeom>
          <a:noFill/>
        </p:spPr>
        <p:txBody>
          <a:bodyPr wrap="square" lIns="0" tIns="0" rIns="0" bIns="0" rtlCol="0">
            <a:spAutoFit/>
          </a:bodyPr>
          <a:lstStyle/>
          <a:p>
            <a:r>
              <a:rPr lang="en-US" sz="380" dirty="0">
                <a:solidFill>
                  <a:srgbClr val="000000"/>
                </a:solidFill>
                <a:latin typeface="Arial"/>
                <a:cs typeface="Arial"/>
              </a:rPr>
              <a:t>[DISTRIBUTION STATEMENT A] </a:t>
            </a:r>
            <a:br>
              <a:rPr lang="en-US" sz="380" dirty="0">
                <a:solidFill>
                  <a:srgbClr val="000000"/>
                </a:solidFill>
                <a:latin typeface="Arial"/>
                <a:cs typeface="Arial"/>
              </a:rPr>
            </a:br>
            <a:r>
              <a:rPr lang="en-US" sz="380" dirty="0">
                <a:solidFill>
                  <a:srgbClr val="000000"/>
                </a:solidFill>
                <a:latin typeface="Arial"/>
                <a:cs typeface="Arial"/>
              </a:rPr>
              <a:t>Approved for public release and unlimited distribution.</a:t>
            </a: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1001" y="4836583"/>
            <a:ext cx="1435608" cy="243783"/>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4" r:id="rId6"/>
    <p:sldLayoutId id="2147483722" r:id="rId7"/>
    <p:sldLayoutId id="2147483725" r:id="rId8"/>
    <p:sldLayoutId id="2147483723" r:id="rId9"/>
    <p:sldLayoutId id="2147483676" r:id="rId10"/>
    <p:sldLayoutId id="2147483662" r:id="rId11"/>
    <p:sldLayoutId id="2147483664" r:id="rId12"/>
    <p:sldLayoutId id="2147483672" r:id="rId13"/>
    <p:sldLayoutId id="2147483673" r:id="rId14"/>
    <p:sldLayoutId id="2147483674" r:id="rId15"/>
    <p:sldLayoutId id="2147483675" r:id="rId16"/>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2" userDrawn="1">
          <p15:clr>
            <a:srgbClr val="A4A3A4"/>
          </p15:clr>
        </p15:guide>
        <p15:guide id="2" pos="240" userDrawn="1">
          <p15:clr>
            <a:srgbClr val="A4A3A4"/>
          </p15:clr>
        </p15:guide>
        <p15:guide id="3" pos="600" userDrawn="1">
          <p15:clr>
            <a:srgbClr val="A4A3A4"/>
          </p15:clr>
        </p15:guide>
        <p15:guide id="4" pos="696" userDrawn="1">
          <p15:clr>
            <a:srgbClr val="A4A3A4"/>
          </p15:clr>
        </p15:guide>
        <p15:guide id="5" pos="1056" userDrawn="1">
          <p15:clr>
            <a:srgbClr val="A4A3A4"/>
          </p15:clr>
        </p15:guide>
        <p15:guide id="6" pos="1152" userDrawn="1">
          <p15:clr>
            <a:srgbClr val="A4A3A4"/>
          </p15:clr>
        </p15:guide>
        <p15:guide id="7" pos="1488" userDrawn="1">
          <p15:clr>
            <a:srgbClr val="A4A3A4"/>
          </p15:clr>
        </p15:guide>
        <p15:guide id="8" pos="1584" userDrawn="1">
          <p15:clr>
            <a:srgbClr val="A4A3A4"/>
          </p15:clr>
        </p15:guide>
        <p15:guide id="9" pos="1944" userDrawn="1">
          <p15:clr>
            <a:srgbClr val="A4A3A4"/>
          </p15:clr>
        </p15:guide>
        <p15:guide id="10" pos="2040" userDrawn="1">
          <p15:clr>
            <a:srgbClr val="A4A3A4"/>
          </p15:clr>
        </p15:guide>
        <p15:guide id="11" pos="2376" userDrawn="1">
          <p15:clr>
            <a:srgbClr val="A4A3A4"/>
          </p15:clr>
        </p15:guide>
        <p15:guide id="12" pos="2472" userDrawn="1">
          <p15:clr>
            <a:srgbClr val="A4A3A4"/>
          </p15:clr>
        </p15:guide>
        <p15:guide id="13" pos="2832" userDrawn="1">
          <p15:clr>
            <a:srgbClr val="A4A3A4"/>
          </p15:clr>
        </p15:guide>
        <p15:guide id="14" pos="2928" userDrawn="1">
          <p15:clr>
            <a:srgbClr val="A4A3A4"/>
          </p15:clr>
        </p15:guide>
        <p15:guide id="15" pos="3264" userDrawn="1">
          <p15:clr>
            <a:srgbClr val="A4A3A4"/>
          </p15:clr>
        </p15:guide>
        <p15:guide id="16" pos="3360" userDrawn="1">
          <p15:clr>
            <a:srgbClr val="A4A3A4"/>
          </p15:clr>
        </p15:guide>
        <p15:guide id="17" pos="3720" userDrawn="1">
          <p15:clr>
            <a:srgbClr val="A4A3A4"/>
          </p15:clr>
        </p15:guide>
        <p15:guide id="18" pos="3816" userDrawn="1">
          <p15:clr>
            <a:srgbClr val="A4A3A4"/>
          </p15:clr>
        </p15:guide>
        <p15:guide id="19" pos="4176" userDrawn="1">
          <p15:clr>
            <a:srgbClr val="A4A3A4"/>
          </p15:clr>
        </p15:guide>
        <p15:guide id="20" pos="4272" userDrawn="1">
          <p15:clr>
            <a:srgbClr val="A4A3A4"/>
          </p15:clr>
        </p15:guide>
        <p15:guide id="21" pos="4608" userDrawn="1">
          <p15:clr>
            <a:srgbClr val="A4A3A4"/>
          </p15:clr>
        </p15:guide>
        <p15:guide id="22" pos="4704" userDrawn="1">
          <p15:clr>
            <a:srgbClr val="A4A3A4"/>
          </p15:clr>
        </p15:guide>
        <p15:guide id="23" pos="5040" userDrawn="1">
          <p15:clr>
            <a:srgbClr val="A4A3A4"/>
          </p15:clr>
        </p15:guide>
        <p15:guide id="24" pos="5136" userDrawn="1">
          <p15:clr>
            <a:srgbClr val="A4A3A4"/>
          </p15:clr>
        </p15:guide>
        <p15:guide id="25" pos="5496" userDrawn="1">
          <p15:clr>
            <a:srgbClr val="A4A3A4"/>
          </p15:clr>
        </p15:guide>
        <p15:guide id="26" orient="horz" pos="516" userDrawn="1">
          <p15:clr>
            <a:srgbClr val="A4A3A4"/>
          </p15:clr>
        </p15:guide>
        <p15:guide id="27" orient="horz" pos="612" userDrawn="1">
          <p15:clr>
            <a:srgbClr val="A4A3A4"/>
          </p15:clr>
        </p15:guide>
        <p15:guide id="28" orient="horz" pos="924" userDrawn="1">
          <p15:clr>
            <a:srgbClr val="A4A3A4"/>
          </p15:clr>
        </p15:guide>
        <p15:guide id="29" orient="horz" pos="996" userDrawn="1">
          <p15:clr>
            <a:srgbClr val="A4A3A4"/>
          </p15:clr>
        </p15:guide>
        <p15:guide id="31" orient="horz" pos="1308" userDrawn="1">
          <p15:clr>
            <a:srgbClr val="A4A3A4"/>
          </p15:clr>
        </p15:guide>
        <p15:guide id="33" orient="horz" pos="1380" userDrawn="1">
          <p15:clr>
            <a:srgbClr val="A4A3A4"/>
          </p15:clr>
        </p15:guide>
        <p15:guide id="34" orient="horz" pos="1692" userDrawn="1">
          <p15:clr>
            <a:srgbClr val="A4A3A4"/>
          </p15:clr>
        </p15:guide>
        <p15:guide id="35" orient="horz" pos="1764" userDrawn="1">
          <p15:clr>
            <a:srgbClr val="A4A3A4"/>
          </p15:clr>
        </p15:guide>
        <p15:guide id="36" orient="horz" pos="2076" userDrawn="1">
          <p15:clr>
            <a:srgbClr val="A4A3A4"/>
          </p15:clr>
        </p15:guide>
        <p15:guide id="37" orient="horz" pos="2148" userDrawn="1">
          <p15:clr>
            <a:srgbClr val="A4A3A4"/>
          </p15:clr>
        </p15:guide>
        <p15:guide id="38" orient="horz" pos="2460" userDrawn="1">
          <p15:clr>
            <a:srgbClr val="A4A3A4"/>
          </p15:clr>
        </p15:guide>
        <p15:guide id="39" orient="horz" pos="2532" userDrawn="1">
          <p15:clr>
            <a:srgbClr val="A4A3A4"/>
          </p15:clr>
        </p15:guide>
        <p15:guide id="40" orient="horz" pos="2844" userDrawn="1">
          <p15:clr>
            <a:srgbClr val="A4A3A4"/>
          </p15:clr>
        </p15:guide>
        <p15:guide id="41" pos="2880" userDrawn="1">
          <p15:clr>
            <a:srgbClr val="F26B43"/>
          </p15:clr>
        </p15:guide>
        <p15:guide id="42"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38380"/>
            <a:ext cx="5514975" cy="1550670"/>
          </a:xfrm>
          <a:prstGeom prst="rect">
            <a:avLst/>
          </a:prstGeom>
        </p:spPr>
        <p:txBody>
          <a:bodyPr lIns="0" tIns="0" rIns="0" bIns="0" anchor="t" anchorCtr="0">
            <a:noAutofit/>
          </a:bodyPr>
          <a:lstStyle/>
          <a:p>
            <a:r>
              <a:rPr lang="en-US" sz="3200" b="1"/>
              <a:t>Cyber Simulator </a:t>
            </a:r>
            <a:r>
              <a:rPr lang="en-US" sz="3200" b="1" dirty="0"/>
              <a:t>Showcase</a:t>
            </a:r>
            <a:br>
              <a:rPr lang="en-US" sz="3200" b="1" dirty="0"/>
            </a:br>
            <a:r>
              <a:rPr lang="en-US" sz="1400" dirty="0"/>
              <a:t>CERT Cybersecurity Workforce Development</a:t>
            </a:r>
            <a:br>
              <a:rPr lang="en-US" sz="1400" dirty="0"/>
            </a:br>
            <a:br>
              <a:rPr lang="en-US" sz="1400" dirty="0"/>
            </a:br>
            <a:r>
              <a:rPr lang="en-US" sz="1400" dirty="0"/>
              <a:t>Part 6 of 6: Industrial Control System and Banking Simulators</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a:t>Dennis Allen</a:t>
            </a:r>
            <a:br>
              <a:rPr lang="en-US" dirty="0"/>
            </a:br>
            <a:r>
              <a:rPr lang="en-US" dirty="0"/>
              <a:t>03 JUN 2019</a:t>
            </a:r>
          </a:p>
        </p:txBody>
      </p:sp>
    </p:spTree>
    <p:extLst>
      <p:ext uri="{BB962C8B-B14F-4D97-AF65-F5344CB8AC3E}">
        <p14:creationId xmlns:p14="http://schemas.microsoft.com/office/powerpoint/2010/main" val="40088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SCADASim</a:t>
            </a:r>
            <a:r>
              <a:rPr lang="en-US" dirty="0"/>
              <a:t> – What’s Next</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1800" dirty="0"/>
              <a:t>Improve configuration management</a:t>
            </a:r>
          </a:p>
          <a:p>
            <a:pPr marL="342900" indent="-342900">
              <a:buFont typeface="Arial" panose="020B0604020202020204" pitchFamily="34" charset="0"/>
              <a:buChar char="•"/>
            </a:pPr>
            <a:r>
              <a:rPr lang="en-US" sz="1800" dirty="0"/>
              <a:t>Other SCADA/ICS simulator integration</a:t>
            </a:r>
          </a:p>
          <a:p>
            <a:pPr marL="342900" indent="-342900">
              <a:buFont typeface="Arial" panose="020B0604020202020204" pitchFamily="34" charset="0"/>
              <a:buChar char="•"/>
            </a:pPr>
            <a:r>
              <a:rPr lang="en-US" sz="1800" dirty="0"/>
              <a:t>Additional threat scenarios</a:t>
            </a:r>
          </a:p>
          <a:p>
            <a:pPr marL="342900" indent="-342900">
              <a:buFont typeface="Arial" panose="020B0604020202020204" pitchFamily="34" charset="0"/>
              <a:buChar char="•"/>
            </a:pPr>
            <a:endParaRPr lang="en-US" sz="1800" dirty="0"/>
          </a:p>
          <a:p>
            <a:pPr marL="257175" indent="-257175">
              <a:buFont typeface="Arial" panose="020B0604020202020204" pitchFamily="34" charset="0"/>
              <a:buChar char="•"/>
            </a:pPr>
            <a:endParaRPr lang="en-US" sz="1800" dirty="0"/>
          </a:p>
        </p:txBody>
      </p:sp>
      <p:sp>
        <p:nvSpPr>
          <p:cNvPr id="4" name="Rectangle 3">
            <a:extLst>
              <a:ext uri="{FF2B5EF4-FFF2-40B4-BE49-F238E27FC236}">
                <a16:creationId xmlns:a16="http://schemas.microsoft.com/office/drawing/2014/main" id="{25C84E8A-90B2-0340-A590-8399115EB808}"/>
              </a:ext>
            </a:extLst>
          </p:cNvPr>
          <p:cNvSpPr/>
          <p:nvPr/>
        </p:nvSpPr>
        <p:spPr>
          <a:xfrm>
            <a:off x="2405496" y="4398875"/>
            <a:ext cx="4357218" cy="369332"/>
          </a:xfrm>
          <a:prstGeom prst="rect">
            <a:avLst/>
          </a:prstGeom>
        </p:spPr>
        <p:txBody>
          <a:bodyPr wrap="none">
            <a:spAutoFit/>
          </a:bodyPr>
          <a:lstStyle/>
          <a:p>
            <a:r>
              <a:rPr lang="en-US" dirty="0"/>
              <a:t>https://</a:t>
            </a:r>
            <a:r>
              <a:rPr lang="en-US" dirty="0" err="1"/>
              <a:t>github.com</a:t>
            </a:r>
            <a:r>
              <a:rPr lang="en-US" dirty="0"/>
              <a:t>/</a:t>
            </a:r>
            <a:r>
              <a:rPr lang="en-US" dirty="0" err="1"/>
              <a:t>cmu-sei</a:t>
            </a:r>
            <a:r>
              <a:rPr lang="en-US" dirty="0"/>
              <a:t>/</a:t>
            </a:r>
            <a:r>
              <a:rPr lang="en-US" dirty="0" err="1"/>
              <a:t>scada</a:t>
            </a:r>
            <a:r>
              <a:rPr lang="en-US" dirty="0"/>
              <a:t>-simulator</a:t>
            </a:r>
          </a:p>
        </p:txBody>
      </p:sp>
    </p:spTree>
    <p:extLst>
      <p:ext uri="{BB962C8B-B14F-4D97-AF65-F5344CB8AC3E}">
        <p14:creationId xmlns:p14="http://schemas.microsoft.com/office/powerpoint/2010/main" val="4239581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SCADASim</a:t>
            </a:r>
            <a:r>
              <a:rPr lang="en-US" dirty="0"/>
              <a:t> – Lab Walkthrough</a:t>
            </a:r>
          </a:p>
        </p:txBody>
      </p:sp>
      <p:pic>
        <p:nvPicPr>
          <p:cNvPr id="6" name="Picture 5">
            <a:extLst>
              <a:ext uri="{FF2B5EF4-FFF2-40B4-BE49-F238E27FC236}">
                <a16:creationId xmlns:a16="http://schemas.microsoft.com/office/drawing/2014/main" id="{0F3E4AE6-984F-3B40-B7A4-E5139068A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515" y="654436"/>
            <a:ext cx="4588151" cy="3982169"/>
          </a:xfrm>
          <a:prstGeom prst="rect">
            <a:avLst/>
          </a:prstGeom>
          <a:ln>
            <a:solidFill>
              <a:schemeClr val="accent1"/>
            </a:solidFill>
          </a:ln>
        </p:spPr>
      </p:pic>
    </p:spTree>
    <p:extLst>
      <p:ext uri="{BB962C8B-B14F-4D97-AF65-F5344CB8AC3E}">
        <p14:creationId xmlns:p14="http://schemas.microsoft.com/office/powerpoint/2010/main" val="400557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FinSim</a:t>
            </a:r>
            <a:r>
              <a:rPr lang="en-US" dirty="0"/>
              <a:t> – Intro</a:t>
            </a:r>
          </a:p>
        </p:txBody>
      </p:sp>
      <p:sp>
        <p:nvSpPr>
          <p:cNvPr id="3" name="Rectangle 2">
            <a:extLst>
              <a:ext uri="{FF2B5EF4-FFF2-40B4-BE49-F238E27FC236}">
                <a16:creationId xmlns:a16="http://schemas.microsoft.com/office/drawing/2014/main" id="{5B8BBFA3-ECD1-EF48-82D6-BDC729786C21}"/>
              </a:ext>
            </a:extLst>
          </p:cNvPr>
          <p:cNvSpPr/>
          <p:nvPr/>
        </p:nvSpPr>
        <p:spPr>
          <a:xfrm>
            <a:off x="3829050" y="2393830"/>
            <a:ext cx="1506388" cy="300082"/>
          </a:xfrm>
          <a:prstGeom prst="rect">
            <a:avLst/>
          </a:prstGeom>
        </p:spPr>
        <p:txBody>
          <a:bodyPr wrap="square">
            <a:spAutoFit/>
          </a:bodyPr>
          <a:lstStyle/>
          <a:p>
            <a:r>
              <a:rPr lang="en-US" sz="1350" dirty="0" err="1"/>
              <a:t>FinSim</a:t>
            </a:r>
            <a:r>
              <a:rPr lang="en-US" sz="1350" dirty="0"/>
              <a:t> Intro Video</a:t>
            </a:r>
          </a:p>
        </p:txBody>
      </p:sp>
      <p:pic>
        <p:nvPicPr>
          <p:cNvPr id="4" name="FinSim_Intro_FINAL_STEP_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80845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FinSim</a:t>
            </a:r>
            <a:r>
              <a:rPr lang="en-US" dirty="0"/>
              <a:t> – Features</a:t>
            </a:r>
          </a:p>
        </p:txBody>
      </p:sp>
      <p:sp>
        <p:nvSpPr>
          <p:cNvPr id="3" name="Content Placeholder 2"/>
          <p:cNvSpPr>
            <a:spLocks noGrp="1"/>
          </p:cNvSpPr>
          <p:nvPr>
            <p:ph idx="1"/>
          </p:nvPr>
        </p:nvSpPr>
        <p:spPr>
          <a:xfrm>
            <a:off x="1428751" y="830285"/>
            <a:ext cx="6255726" cy="3741716"/>
          </a:xfrm>
        </p:spPr>
        <p:txBody>
          <a:bodyPr/>
          <a:lstStyle/>
          <a:p>
            <a:r>
              <a:rPr lang="en-US" sz="1500" dirty="0"/>
              <a:t>Model financial system within a training environment</a:t>
            </a:r>
          </a:p>
          <a:p>
            <a:pPr marL="513160" lvl="1" indent="-257175"/>
            <a:r>
              <a:rPr lang="en-US" sz="1500" dirty="0"/>
              <a:t>Banks (accounts and web interface)</a:t>
            </a:r>
          </a:p>
          <a:p>
            <a:pPr marL="513160" lvl="1" indent="-257175"/>
            <a:r>
              <a:rPr lang="en-US" sz="1500" dirty="0"/>
              <a:t>Credit Card processors </a:t>
            </a:r>
          </a:p>
          <a:p>
            <a:pPr marL="513160" lvl="1" indent="-257175"/>
            <a:r>
              <a:rPr lang="en-US" sz="1500" dirty="0"/>
              <a:t>Merchants </a:t>
            </a:r>
          </a:p>
          <a:p>
            <a:r>
              <a:rPr lang="en-US" sz="1500" dirty="0"/>
              <a:t>Underlying technology</a:t>
            </a:r>
          </a:p>
          <a:p>
            <a:pPr marL="513160" lvl="1" indent="-257175"/>
            <a:r>
              <a:rPr lang="en-US" sz="1500" dirty="0"/>
              <a:t>Python</a:t>
            </a:r>
          </a:p>
          <a:p>
            <a:pPr marL="513160" lvl="1" indent="-257175"/>
            <a:r>
              <a:rPr lang="en-US" sz="1500" dirty="0"/>
              <a:t>Angular</a:t>
            </a:r>
          </a:p>
          <a:p>
            <a:pPr marL="513160" lvl="1" indent="-257175"/>
            <a:r>
              <a:rPr lang="en-US" sz="1500" dirty="0"/>
              <a:t>Flask</a:t>
            </a:r>
          </a:p>
          <a:p>
            <a:pPr marL="513160" lvl="1" indent="-257175"/>
            <a:r>
              <a:rPr lang="en-US" sz="1500" dirty="0"/>
              <a:t>MySQL</a:t>
            </a:r>
          </a:p>
          <a:p>
            <a:pPr marL="513160" lvl="1" indent="-257175"/>
            <a:r>
              <a:rPr lang="en-US" sz="1500" dirty="0"/>
              <a:t>JSON Web Tokens (JWT)</a:t>
            </a:r>
          </a:p>
        </p:txBody>
      </p:sp>
      <p:pic>
        <p:nvPicPr>
          <p:cNvPr id="9" name="Picture 8">
            <a:extLst>
              <a:ext uri="{FF2B5EF4-FFF2-40B4-BE49-F238E27FC236}">
                <a16:creationId xmlns:a16="http://schemas.microsoft.com/office/drawing/2014/main" id="{7697E60A-DACE-324E-B1FF-99A7BC375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14" y="3028951"/>
            <a:ext cx="3257550" cy="1543050"/>
          </a:xfrm>
          <a:prstGeom prst="rect">
            <a:avLst/>
          </a:prstGeom>
        </p:spPr>
      </p:pic>
    </p:spTree>
    <p:extLst>
      <p:ext uri="{BB962C8B-B14F-4D97-AF65-F5344CB8AC3E}">
        <p14:creationId xmlns:p14="http://schemas.microsoft.com/office/powerpoint/2010/main" val="93107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71741"/>
            <a:ext cx="5829300" cy="658544"/>
          </a:xfrm>
        </p:spPr>
        <p:txBody>
          <a:bodyPr/>
          <a:lstStyle/>
          <a:p>
            <a:r>
              <a:rPr lang="en-US" dirty="0" err="1"/>
              <a:t>FinSim</a:t>
            </a:r>
            <a:r>
              <a:rPr lang="en-US" dirty="0"/>
              <a:t> – Use Cases</a:t>
            </a:r>
          </a:p>
        </p:txBody>
      </p:sp>
      <p:sp>
        <p:nvSpPr>
          <p:cNvPr id="3" name="Content Placeholder 2"/>
          <p:cNvSpPr>
            <a:spLocks noGrp="1"/>
          </p:cNvSpPr>
          <p:nvPr>
            <p:ph idx="1"/>
          </p:nvPr>
        </p:nvSpPr>
        <p:spPr>
          <a:xfrm>
            <a:off x="1428751" y="921970"/>
            <a:ext cx="6374822" cy="3650030"/>
          </a:xfrm>
        </p:spPr>
        <p:txBody>
          <a:bodyPr/>
          <a:lstStyle/>
          <a:p>
            <a:r>
              <a:rPr lang="en-US" sz="1800" dirty="0"/>
              <a:t>Specific Financial Threats</a:t>
            </a:r>
          </a:p>
          <a:p>
            <a:pPr marL="513160" lvl="1" indent="-257175"/>
            <a:r>
              <a:rPr lang="en-US" sz="1800" dirty="0"/>
              <a:t>Financial Fraud/Theft</a:t>
            </a:r>
          </a:p>
          <a:p>
            <a:pPr marL="257175" indent="-257175"/>
            <a:r>
              <a:rPr lang="en-US" sz="1800" dirty="0"/>
              <a:t>General Threats</a:t>
            </a:r>
          </a:p>
          <a:p>
            <a:pPr marL="513160" lvl="1" indent="-257175"/>
            <a:r>
              <a:rPr lang="en-US" sz="1800" dirty="0"/>
              <a:t>Poor Architecture (e.g. </a:t>
            </a:r>
            <a:r>
              <a:rPr lang="en-US" dirty="0"/>
              <a:t>Signing Key and/or Credential reuse)</a:t>
            </a:r>
          </a:p>
          <a:p>
            <a:pPr marL="513160" lvl="1" indent="-257175"/>
            <a:r>
              <a:rPr lang="en-US" sz="1800" dirty="0"/>
              <a:t>Stolen/forged JWT tokens</a:t>
            </a:r>
          </a:p>
          <a:p>
            <a:pPr marL="513160" lvl="1" indent="-257175"/>
            <a:r>
              <a:rPr lang="en-US" sz="1800" dirty="0"/>
              <a:t>Denial of Service</a:t>
            </a:r>
          </a:p>
          <a:p>
            <a:pPr marL="513160" lvl="1" indent="-257175"/>
            <a:r>
              <a:rPr lang="en-US" sz="1800" dirty="0"/>
              <a:t>OS and Web exploits</a:t>
            </a:r>
          </a:p>
          <a:p>
            <a:pPr marL="513160" lvl="1" indent="-257175"/>
            <a:r>
              <a:rPr lang="en-US" sz="1800" dirty="0"/>
              <a:t>Incident response and event reconstruction</a:t>
            </a:r>
          </a:p>
          <a:p>
            <a:pPr marL="513160" lvl="1" indent="-257175"/>
            <a:r>
              <a:rPr lang="en-US" sz="1800" dirty="0"/>
              <a:t>API insecurity</a:t>
            </a:r>
          </a:p>
        </p:txBody>
      </p:sp>
    </p:spTree>
    <p:extLst>
      <p:ext uri="{BB962C8B-B14F-4D97-AF65-F5344CB8AC3E}">
        <p14:creationId xmlns:p14="http://schemas.microsoft.com/office/powerpoint/2010/main" val="161076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FinSim</a:t>
            </a:r>
            <a:r>
              <a:rPr lang="en-US" dirty="0"/>
              <a:t> – What’s Next</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1800" dirty="0"/>
              <a:t>Replace SSL with SSH tunneled transactions</a:t>
            </a:r>
          </a:p>
          <a:p>
            <a:pPr marL="342900" indent="-342900">
              <a:buFont typeface="Arial" panose="020B0604020202020204" pitchFamily="34" charset="0"/>
              <a:buChar char="•"/>
            </a:pPr>
            <a:r>
              <a:rPr lang="en-US" sz="1800" dirty="0" err="1"/>
              <a:t>Dockerize</a:t>
            </a:r>
            <a:r>
              <a:rPr lang="en-US" sz="1800" dirty="0"/>
              <a:t> Merchants</a:t>
            </a:r>
          </a:p>
          <a:p>
            <a:pPr marL="342900" indent="-342900">
              <a:buFont typeface="Arial" panose="020B0604020202020204" pitchFamily="34" charset="0"/>
              <a:buChar char="•"/>
            </a:pPr>
            <a:r>
              <a:rPr lang="en-US" sz="1800" dirty="0"/>
              <a:t>Merchant Web Storefront</a:t>
            </a:r>
          </a:p>
          <a:p>
            <a:pPr marL="342900" indent="-342900">
              <a:buFont typeface="Arial" panose="020B0604020202020204" pitchFamily="34" charset="0"/>
              <a:buChar char="•"/>
            </a:pPr>
            <a:r>
              <a:rPr lang="en-US" sz="1800" dirty="0"/>
              <a:t>Bank Website improvements</a:t>
            </a:r>
          </a:p>
          <a:p>
            <a:pPr marL="342900" indent="-342900">
              <a:buFont typeface="Arial" panose="020B0604020202020204" pitchFamily="34" charset="0"/>
              <a:buChar char="•"/>
            </a:pPr>
            <a:r>
              <a:rPr lang="en-US" sz="1800" dirty="0"/>
              <a:t>Integrate ATM Scenarios</a:t>
            </a:r>
          </a:p>
        </p:txBody>
      </p:sp>
      <p:sp>
        <p:nvSpPr>
          <p:cNvPr id="4" name="Rectangle 3">
            <a:extLst>
              <a:ext uri="{FF2B5EF4-FFF2-40B4-BE49-F238E27FC236}">
                <a16:creationId xmlns:a16="http://schemas.microsoft.com/office/drawing/2014/main" id="{7E9CC80B-7069-5E45-971A-45462840C6F9}"/>
              </a:ext>
            </a:extLst>
          </p:cNvPr>
          <p:cNvSpPr/>
          <p:nvPr/>
        </p:nvSpPr>
        <p:spPr>
          <a:xfrm>
            <a:off x="2859996" y="4317437"/>
            <a:ext cx="3447803" cy="369332"/>
          </a:xfrm>
          <a:prstGeom prst="rect">
            <a:avLst/>
          </a:prstGeom>
        </p:spPr>
        <p:txBody>
          <a:bodyPr wrap="none">
            <a:spAutoFit/>
          </a:bodyPr>
          <a:lstStyle/>
          <a:p>
            <a:r>
              <a:rPr lang="en-US" dirty="0"/>
              <a:t>https://</a:t>
            </a:r>
            <a:r>
              <a:rPr lang="en-US" dirty="0" err="1"/>
              <a:t>github.com</a:t>
            </a:r>
            <a:r>
              <a:rPr lang="en-US" dirty="0"/>
              <a:t>/</a:t>
            </a:r>
            <a:r>
              <a:rPr lang="en-US" dirty="0" err="1"/>
              <a:t>cmu-sei</a:t>
            </a:r>
            <a:r>
              <a:rPr lang="en-US" dirty="0"/>
              <a:t>/</a:t>
            </a:r>
            <a:r>
              <a:rPr lang="en-US" dirty="0" err="1"/>
              <a:t>finsim</a:t>
            </a:r>
            <a:endParaRPr lang="en-US" dirty="0"/>
          </a:p>
        </p:txBody>
      </p:sp>
    </p:spTree>
    <p:extLst>
      <p:ext uri="{BB962C8B-B14F-4D97-AF65-F5344CB8AC3E}">
        <p14:creationId xmlns:p14="http://schemas.microsoft.com/office/powerpoint/2010/main" val="274170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FinSim</a:t>
            </a:r>
            <a:r>
              <a:rPr lang="en-US" dirty="0"/>
              <a:t> – Lab Walkthrough</a:t>
            </a:r>
          </a:p>
        </p:txBody>
      </p:sp>
      <p:pic>
        <p:nvPicPr>
          <p:cNvPr id="4" name="Picture 3">
            <a:extLst>
              <a:ext uri="{FF2B5EF4-FFF2-40B4-BE49-F238E27FC236}">
                <a16:creationId xmlns:a16="http://schemas.microsoft.com/office/drawing/2014/main" id="{8E30EBBA-3CD3-A040-8AD7-615E791FA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802" y="651380"/>
            <a:ext cx="3948694" cy="3936138"/>
          </a:xfrm>
          <a:prstGeom prst="rect">
            <a:avLst/>
          </a:prstGeom>
          <a:ln>
            <a:solidFill>
              <a:schemeClr val="accent1"/>
            </a:solidFill>
          </a:ln>
        </p:spPr>
      </p:pic>
    </p:spTree>
    <p:extLst>
      <p:ext uri="{BB962C8B-B14F-4D97-AF65-F5344CB8AC3E}">
        <p14:creationId xmlns:p14="http://schemas.microsoft.com/office/powerpoint/2010/main" val="343321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E40BCB-3B9F-7749-8491-400F1EF4859E}"/>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ABBCB4B7-575C-534B-A95C-6D13AAC07E05}"/>
              </a:ext>
            </a:extLst>
          </p:cNvPr>
          <p:cNvSpPr>
            <a:spLocks noGrp="1"/>
          </p:cNvSpPr>
          <p:nvPr>
            <p:ph type="body" sz="quarter" idx="10"/>
          </p:nvPr>
        </p:nvSpPr>
        <p:spPr/>
        <p:txBody>
          <a:bodyPr/>
          <a:lstStyle/>
          <a:p>
            <a:r>
              <a:rPr lang="en-US" dirty="0"/>
              <a:t>Questions ?</a:t>
            </a:r>
          </a:p>
        </p:txBody>
      </p:sp>
    </p:spTree>
    <p:extLst>
      <p:ext uri="{BB962C8B-B14F-4D97-AF65-F5344CB8AC3E}">
        <p14:creationId xmlns:p14="http://schemas.microsoft.com/office/powerpoint/2010/main" val="204519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normAutofit/>
          </a:bodyPr>
          <a:lstStyle/>
          <a:p>
            <a:r>
              <a:rPr lang="en-US" sz="1050" dirty="0"/>
              <a:t>Copyright 2019 Carnegie Mellon University. All Rights Reserved.</a:t>
            </a:r>
          </a:p>
          <a:p>
            <a:r>
              <a:rPr lang="en-US" sz="1050" dirty="0"/>
              <a:t>This material is based upon work funded and supported by the Department of Defense under Contract No. FA8702-15-D-0002 with Carnegie Mellon University for the operation of the Software Engineering Institute, a federally funded research and development center.</a:t>
            </a:r>
          </a:p>
          <a:p>
            <a:r>
              <a:rPr lang="en-US" sz="1050" dirty="0"/>
              <a:t>The view, opinions, and/or findings contained in this material are those of the author(s) and should not be construed as an official Government position, policy, or decision, unless designated by other documentation.</a:t>
            </a:r>
          </a:p>
          <a:p>
            <a:r>
              <a:rPr lang="en-US" sz="1050"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sz="1050" dirty="0"/>
              <a:t>[DISTRIBUTION STATEMENT A] This material has been approved for public release and unlimited distribution.  Please see Copyright notice for non-US Government use and distribution.</a:t>
            </a:r>
          </a:p>
          <a:p>
            <a:r>
              <a:rPr lang="en-US" sz="1050" dirty="0"/>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sz="1050" dirty="0"/>
              <a:t>Carnegie Mellon</a:t>
            </a:r>
            <a:r>
              <a:rPr lang="en-US" sz="1050" baseline="30000" dirty="0"/>
              <a:t>®</a:t>
            </a:r>
            <a:r>
              <a:rPr lang="en-US" sz="1050" dirty="0"/>
              <a:t> and CERT</a:t>
            </a:r>
            <a:r>
              <a:rPr lang="en-US" sz="1050" baseline="30000" dirty="0"/>
              <a:t>®</a:t>
            </a:r>
            <a:r>
              <a:rPr lang="en-US" sz="1050" dirty="0"/>
              <a:t> are registered in the U.S. Patent and Trademark Office by Carnegie Mellon University.</a:t>
            </a:r>
          </a:p>
          <a:p>
            <a:r>
              <a:rPr lang="en-US" sz="1050" dirty="0"/>
              <a:t>DM19-0578</a:t>
            </a:r>
          </a:p>
        </p:txBody>
      </p:sp>
      <p:sp>
        <p:nvSpPr>
          <p:cNvPr id="6" name="Picture Placeholder 5"/>
          <p:cNvSpPr>
            <a:spLocks noGrp="1"/>
          </p:cNvSpPr>
          <p:nvPr>
            <p:ph type="pic" sz="quarter" idx="11"/>
          </p:nvPr>
        </p:nvSpPr>
        <p:spPr/>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123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lIns="0" tIns="0" rIns="0" bIns="0" anchor="t" anchorCtr="0">
            <a:noAutofit/>
          </a:bodyPr>
          <a:lstStyle/>
          <a:p>
            <a:r>
              <a:rPr lang="en-US" sz="3200" b="1" dirty="0" err="1"/>
              <a:t>SCADASim</a:t>
            </a:r>
            <a:r>
              <a:rPr lang="en-US" sz="3200" b="1" dirty="0"/>
              <a:t> &amp; </a:t>
            </a:r>
            <a:r>
              <a:rPr lang="en-US" sz="3200" b="1" dirty="0" err="1"/>
              <a:t>FinSim</a:t>
            </a:r>
            <a:br>
              <a:rPr lang="en-US" sz="3200" b="1" dirty="0"/>
            </a:br>
            <a:r>
              <a:rPr lang="en-US" sz="1400" dirty="0"/>
              <a:t>Industrial Control System and Banking Simulators</a:t>
            </a:r>
            <a:endParaRPr lang="en-US" sz="1200" dirty="0"/>
          </a:p>
        </p:txBody>
      </p:sp>
      <p:sp>
        <p:nvSpPr>
          <p:cNvPr id="4" name="Subtitle 3"/>
          <p:cNvSpPr>
            <a:spLocks noGrp="1"/>
          </p:cNvSpPr>
          <p:nvPr>
            <p:ph type="subTitle" idx="1"/>
          </p:nvPr>
        </p:nvSpPr>
        <p:spPr>
          <a:prstGeom prst="rect">
            <a:avLst/>
          </a:prstGeom>
        </p:spPr>
        <p:txBody>
          <a:bodyPr lIns="0" tIns="0" rIns="0" bIns="0">
            <a:normAutofit/>
          </a:bodyPr>
          <a:lstStyle/>
          <a:p>
            <a:r>
              <a:rPr lang="en-US" dirty="0"/>
              <a:t>Dennis Allen</a:t>
            </a:r>
            <a:br>
              <a:rPr lang="en-US" dirty="0"/>
            </a:br>
            <a:r>
              <a:rPr lang="en-US" dirty="0"/>
              <a:t>03 JUN 2019</a:t>
            </a:r>
          </a:p>
        </p:txBody>
      </p:sp>
    </p:spTree>
    <p:extLst>
      <p:ext uri="{BB962C8B-B14F-4D97-AF65-F5344CB8AC3E}">
        <p14:creationId xmlns:p14="http://schemas.microsoft.com/office/powerpoint/2010/main" val="375591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23697"/>
            <a:ext cx="5829300" cy="658544"/>
          </a:xfrm>
        </p:spPr>
        <p:txBody>
          <a:bodyPr/>
          <a:lstStyle/>
          <a:p>
            <a:r>
              <a:rPr lang="en-US" dirty="0" err="1"/>
              <a:t>SCADASim</a:t>
            </a:r>
            <a:r>
              <a:rPr lang="en-US" dirty="0"/>
              <a:t> – Intro</a:t>
            </a:r>
          </a:p>
        </p:txBody>
      </p:sp>
      <p:sp>
        <p:nvSpPr>
          <p:cNvPr id="3" name="Rectangle 2">
            <a:extLst>
              <a:ext uri="{FF2B5EF4-FFF2-40B4-BE49-F238E27FC236}">
                <a16:creationId xmlns:a16="http://schemas.microsoft.com/office/drawing/2014/main" id="{F7CBBD58-147F-1549-ABF0-A295FE6E0DFD}"/>
              </a:ext>
            </a:extLst>
          </p:cNvPr>
          <p:cNvSpPr/>
          <p:nvPr/>
        </p:nvSpPr>
        <p:spPr>
          <a:xfrm>
            <a:off x="3829051" y="2393830"/>
            <a:ext cx="1913828" cy="300082"/>
          </a:xfrm>
          <a:prstGeom prst="rect">
            <a:avLst/>
          </a:prstGeom>
        </p:spPr>
        <p:txBody>
          <a:bodyPr wrap="square">
            <a:spAutoFit/>
          </a:bodyPr>
          <a:lstStyle/>
          <a:p>
            <a:r>
              <a:rPr lang="en-US" sz="1350" dirty="0" err="1"/>
              <a:t>SCADASim</a:t>
            </a:r>
            <a:r>
              <a:rPr lang="en-US" sz="1350" dirty="0"/>
              <a:t> Intro Video</a:t>
            </a:r>
          </a:p>
        </p:txBody>
      </p:sp>
      <p:pic>
        <p:nvPicPr>
          <p:cNvPr id="4" name="SCADASim_Intro_STEP_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827349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5D1F4B-1A42-D54F-A41F-63F714A97F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149"/>
          <a:stretch/>
        </p:blipFill>
        <p:spPr>
          <a:xfrm>
            <a:off x="3743459" y="1361803"/>
            <a:ext cx="3855858" cy="3348731"/>
          </a:xfrm>
          <a:prstGeom prst="rect">
            <a:avLst/>
          </a:prstGeom>
        </p:spPr>
      </p:pic>
      <p:sp>
        <p:nvSpPr>
          <p:cNvPr id="2" name="Title 1"/>
          <p:cNvSpPr>
            <a:spLocks noGrp="1"/>
          </p:cNvSpPr>
          <p:nvPr>
            <p:ph type="title"/>
          </p:nvPr>
        </p:nvSpPr>
        <p:spPr>
          <a:xfrm>
            <a:off x="1428750" y="225087"/>
            <a:ext cx="5829300" cy="658544"/>
          </a:xfrm>
        </p:spPr>
        <p:txBody>
          <a:bodyPr/>
          <a:lstStyle/>
          <a:p>
            <a:r>
              <a:rPr lang="en-US" dirty="0" err="1"/>
              <a:t>SCADASim</a:t>
            </a:r>
            <a:r>
              <a:rPr lang="en-US" dirty="0"/>
              <a:t> – Features</a:t>
            </a:r>
          </a:p>
        </p:txBody>
      </p:sp>
      <p:sp>
        <p:nvSpPr>
          <p:cNvPr id="3" name="Content Placeholder 2"/>
          <p:cNvSpPr>
            <a:spLocks noGrp="1"/>
          </p:cNvSpPr>
          <p:nvPr>
            <p:ph idx="1"/>
          </p:nvPr>
        </p:nvSpPr>
        <p:spPr>
          <a:xfrm>
            <a:off x="1428750" y="939248"/>
            <a:ext cx="6255726" cy="3449341"/>
          </a:xfrm>
        </p:spPr>
        <p:txBody>
          <a:bodyPr/>
          <a:lstStyle/>
          <a:p>
            <a:r>
              <a:rPr lang="en-US" sz="1800" dirty="0"/>
              <a:t>Configurable PLCs</a:t>
            </a:r>
          </a:p>
          <a:p>
            <a:r>
              <a:rPr lang="en-US" sz="1800" dirty="0"/>
              <a:t>Modbus communications with HMIs</a:t>
            </a:r>
          </a:p>
          <a:p>
            <a:r>
              <a:rPr lang="en-US" sz="1800" dirty="0"/>
              <a:t>Sample Configurations Available for:</a:t>
            </a:r>
          </a:p>
          <a:p>
            <a:pPr marL="513160" lvl="1" indent="-257175"/>
            <a:r>
              <a:rPr lang="en-US" sz="1800" dirty="0"/>
              <a:t>Water treatment plants</a:t>
            </a:r>
          </a:p>
          <a:p>
            <a:pPr marL="513160" lvl="1" indent="-257175"/>
            <a:r>
              <a:rPr lang="en-US" sz="1800" dirty="0"/>
              <a:t>Power generation</a:t>
            </a:r>
          </a:p>
          <a:p>
            <a:pPr marL="513160" lvl="1" indent="-257175"/>
            <a:r>
              <a:rPr lang="en-US" sz="1800" dirty="0"/>
              <a:t>HVAC</a:t>
            </a:r>
          </a:p>
          <a:p>
            <a:r>
              <a:rPr lang="en-US" sz="1800" dirty="0"/>
              <a:t>Underlying technology</a:t>
            </a:r>
          </a:p>
          <a:p>
            <a:pPr marL="513160" lvl="1" indent="-257175"/>
            <a:r>
              <a:rPr lang="en-US" sz="1800" dirty="0"/>
              <a:t>Docker</a:t>
            </a:r>
          </a:p>
          <a:p>
            <a:pPr marL="513160" lvl="1" indent="-257175"/>
            <a:r>
              <a:rPr lang="en-US" sz="1800" dirty="0"/>
              <a:t>Python</a:t>
            </a:r>
          </a:p>
          <a:p>
            <a:pPr marL="513160" lvl="1" indent="-257175"/>
            <a:r>
              <a:rPr lang="en-US" sz="1800" dirty="0"/>
              <a:t>Postgres</a:t>
            </a:r>
          </a:p>
          <a:p>
            <a:pPr marL="513160" lvl="1" indent="-257175"/>
            <a:r>
              <a:rPr lang="en-US" sz="1800" dirty="0"/>
              <a:t>JSON </a:t>
            </a:r>
          </a:p>
        </p:txBody>
      </p:sp>
    </p:spTree>
    <p:extLst>
      <p:ext uri="{BB962C8B-B14F-4D97-AF65-F5344CB8AC3E}">
        <p14:creationId xmlns:p14="http://schemas.microsoft.com/office/powerpoint/2010/main" val="18410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228601"/>
            <a:ext cx="5829300" cy="601685"/>
          </a:xfrm>
        </p:spPr>
        <p:txBody>
          <a:bodyPr/>
          <a:lstStyle/>
          <a:p>
            <a:r>
              <a:rPr lang="en-US" dirty="0" err="1"/>
              <a:t>SCADASim</a:t>
            </a:r>
            <a:r>
              <a:rPr lang="en-US" dirty="0"/>
              <a:t> – Use Cases</a:t>
            </a:r>
          </a:p>
        </p:txBody>
      </p:sp>
      <p:sp>
        <p:nvSpPr>
          <p:cNvPr id="7" name="Content Placeholder 2">
            <a:extLst>
              <a:ext uri="{FF2B5EF4-FFF2-40B4-BE49-F238E27FC236}">
                <a16:creationId xmlns:a16="http://schemas.microsoft.com/office/drawing/2014/main" id="{CFD0F9D1-45E6-3245-904D-AC6674BA1031}"/>
              </a:ext>
            </a:extLst>
          </p:cNvPr>
          <p:cNvSpPr txBox="1">
            <a:spLocks/>
          </p:cNvSpPr>
          <p:nvPr/>
        </p:nvSpPr>
        <p:spPr>
          <a:xfrm>
            <a:off x="1428751" y="921970"/>
            <a:ext cx="6255726" cy="365003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341313" indent="-169863"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28650" indent="-17145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176213" algn="l" defTabSz="914400" rtl="0" eaLnBrk="1" latinLnBrk="0" hangingPunct="1">
              <a:lnSpc>
                <a:spcPct val="100000"/>
              </a:lnSpc>
              <a:spcBef>
                <a:spcPts val="500"/>
              </a:spcBef>
              <a:buClr>
                <a:schemeClr val="tx1">
                  <a:lumMod val="50000"/>
                  <a:lumOff val="50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Specific SCADA/ICS Threats</a:t>
            </a:r>
          </a:p>
          <a:p>
            <a:pPr marL="513160" lvl="1" indent="-257175"/>
            <a:r>
              <a:rPr lang="en-US" sz="1800" dirty="0"/>
              <a:t>Data exfiltration</a:t>
            </a:r>
          </a:p>
          <a:p>
            <a:pPr marL="513160" lvl="1" indent="-257175"/>
            <a:r>
              <a:rPr lang="en-US" sz="1800" dirty="0"/>
              <a:t>Data modification</a:t>
            </a:r>
          </a:p>
          <a:p>
            <a:pPr marL="257175" indent="-257175"/>
            <a:r>
              <a:rPr lang="en-US" sz="1800" dirty="0"/>
              <a:t>General Threats</a:t>
            </a:r>
          </a:p>
          <a:p>
            <a:pPr marL="513160" lvl="1" indent="-257175"/>
            <a:r>
              <a:rPr lang="en-US" sz="1800" dirty="0"/>
              <a:t>Denial of Service</a:t>
            </a:r>
          </a:p>
          <a:p>
            <a:pPr marL="513160" lvl="1" indent="-257175"/>
            <a:r>
              <a:rPr lang="en-US" sz="1800" dirty="0"/>
              <a:t>OS and Web exploits</a:t>
            </a:r>
          </a:p>
          <a:p>
            <a:r>
              <a:rPr lang="en-US" sz="1800" dirty="0"/>
              <a:t>Industrial Controls System Reference Architectures</a:t>
            </a:r>
          </a:p>
          <a:p>
            <a:pPr marL="513160" lvl="1" indent="-257175"/>
            <a:r>
              <a:rPr lang="en-US" sz="1800" dirty="0"/>
              <a:t>Event correlation</a:t>
            </a:r>
          </a:p>
          <a:p>
            <a:pPr marL="513160" lvl="1" indent="-257175"/>
            <a:r>
              <a:rPr lang="en-US" sz="1800" dirty="0"/>
              <a:t>Mitigating/Compensating controls implementation</a:t>
            </a:r>
          </a:p>
          <a:p>
            <a:pPr marL="513160" lvl="1" indent="-257175"/>
            <a:r>
              <a:rPr lang="en-US" sz="1800" dirty="0"/>
              <a:t>Realistic network traffic generation</a:t>
            </a:r>
          </a:p>
        </p:txBody>
      </p:sp>
      <p:pic>
        <p:nvPicPr>
          <p:cNvPr id="4" name="Picture 3">
            <a:extLst>
              <a:ext uri="{FF2B5EF4-FFF2-40B4-BE49-F238E27FC236}">
                <a16:creationId xmlns:a16="http://schemas.microsoft.com/office/drawing/2014/main" id="{45C8FAB9-649B-6A4D-A582-9716371C2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280" y="1009105"/>
            <a:ext cx="2554197" cy="1511575"/>
          </a:xfrm>
          <a:prstGeom prst="rect">
            <a:avLst/>
          </a:prstGeom>
          <a:ln>
            <a:solidFill>
              <a:schemeClr val="accent1"/>
            </a:solidFill>
          </a:ln>
        </p:spPr>
      </p:pic>
    </p:spTree>
    <p:extLst>
      <p:ext uri="{BB962C8B-B14F-4D97-AF65-F5344CB8AC3E}">
        <p14:creationId xmlns:p14="http://schemas.microsoft.com/office/powerpoint/2010/main" val="291421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7B00-1C4B-495D-AEE6-B9C049387093}"/>
              </a:ext>
            </a:extLst>
          </p:cNvPr>
          <p:cNvSpPr>
            <a:spLocks noGrp="1"/>
          </p:cNvSpPr>
          <p:nvPr>
            <p:ph type="title"/>
          </p:nvPr>
        </p:nvSpPr>
        <p:spPr>
          <a:xfrm>
            <a:off x="1428750" y="207819"/>
            <a:ext cx="5829300" cy="622466"/>
          </a:xfrm>
        </p:spPr>
        <p:txBody>
          <a:bodyPr/>
          <a:lstStyle/>
          <a:p>
            <a:r>
              <a:rPr lang="en-US" dirty="0"/>
              <a:t>Cyber X-Games 2018 – Example </a:t>
            </a:r>
          </a:p>
        </p:txBody>
      </p:sp>
      <p:pic>
        <p:nvPicPr>
          <p:cNvPr id="10" name="Content Placeholder 9"/>
          <p:cNvPicPr>
            <a:picLocks noGrp="1" noChangeAspect="1"/>
          </p:cNvPicPr>
          <p:nvPr>
            <p:ph sz="half" idx="1"/>
          </p:nvPr>
        </p:nvPicPr>
        <p:blipFill>
          <a:blip r:embed="rId3"/>
          <a:stretch>
            <a:fillRect/>
          </a:stretch>
        </p:blipFill>
        <p:spPr>
          <a:xfrm>
            <a:off x="1377680" y="1221608"/>
            <a:ext cx="3086100" cy="2609873"/>
          </a:xfrm>
          <a:prstGeom prst="rect">
            <a:avLst/>
          </a:prstGeom>
          <a:ln>
            <a:solidFill>
              <a:schemeClr val="tx1"/>
            </a:solidFill>
          </a:ln>
        </p:spPr>
      </p:pic>
      <p:sp>
        <p:nvSpPr>
          <p:cNvPr id="4" name="Content Placeholder 3">
            <a:extLst>
              <a:ext uri="{FF2B5EF4-FFF2-40B4-BE49-F238E27FC236}">
                <a16:creationId xmlns:a16="http://schemas.microsoft.com/office/drawing/2014/main" id="{CA46A15F-52AC-4DA0-8B9C-DDC247F02EC4}"/>
              </a:ext>
            </a:extLst>
          </p:cNvPr>
          <p:cNvSpPr>
            <a:spLocks noGrp="1"/>
          </p:cNvSpPr>
          <p:nvPr>
            <p:ph sz="half" idx="2"/>
          </p:nvPr>
        </p:nvSpPr>
        <p:spPr>
          <a:xfrm>
            <a:off x="4644681" y="1169479"/>
            <a:ext cx="3222141" cy="2691819"/>
          </a:xfrm>
        </p:spPr>
        <p:txBody>
          <a:bodyPr/>
          <a:lstStyle/>
          <a:p>
            <a:pPr marL="192881" indent="-192881">
              <a:buFont typeface="Arial" panose="020B0604020202020204" pitchFamily="34" charset="0"/>
              <a:buChar char="•"/>
            </a:pPr>
            <a:r>
              <a:rPr lang="en-US" sz="1350" dirty="0"/>
              <a:t>Focused on DoD’s role in protecting critical infrastructure </a:t>
            </a:r>
          </a:p>
          <a:p>
            <a:pPr marL="192881" indent="-192881">
              <a:buFont typeface="Arial" panose="020B0604020202020204" pitchFamily="34" charset="0"/>
              <a:buChar char="•"/>
            </a:pPr>
            <a:r>
              <a:rPr lang="en-US" sz="1350" dirty="0"/>
              <a:t>10 Cyber Protection Teams deployed simultaneously to 10 different sectors of critical infrastructure per PPD-21</a:t>
            </a:r>
          </a:p>
          <a:p>
            <a:pPr marL="192881" indent="-192881">
              <a:buFont typeface="Arial" panose="020B0604020202020204" pitchFamily="34" charset="0"/>
              <a:buChar char="•"/>
            </a:pPr>
            <a:r>
              <a:rPr lang="en-US" sz="1350" dirty="0"/>
              <a:t>Teams were required to work together to defend their sector against hacktivist and nation-state threat actors.</a:t>
            </a:r>
          </a:p>
          <a:p>
            <a:pPr marL="192881" indent="-192881">
              <a:buFont typeface="Arial" panose="020B0604020202020204" pitchFamily="34" charset="0"/>
              <a:buChar char="•"/>
            </a:pPr>
            <a:r>
              <a:rPr lang="en-US" sz="1350" dirty="0"/>
              <a:t>Teams were scored on the effectiveness of defenses, communication, and collaboration</a:t>
            </a:r>
          </a:p>
          <a:p>
            <a:r>
              <a:rPr lang="en-US" sz="1350" dirty="0"/>
              <a:t> </a:t>
            </a:r>
            <a:endParaRPr lang="en-US" sz="1200" dirty="0"/>
          </a:p>
        </p:txBody>
      </p:sp>
    </p:spTree>
    <p:extLst>
      <p:ext uri="{BB962C8B-B14F-4D97-AF65-F5344CB8AC3E}">
        <p14:creationId xmlns:p14="http://schemas.microsoft.com/office/powerpoint/2010/main" val="248229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7B00-1C4B-495D-AEE6-B9C049387093}"/>
              </a:ext>
            </a:extLst>
          </p:cNvPr>
          <p:cNvSpPr>
            <a:spLocks noGrp="1"/>
          </p:cNvSpPr>
          <p:nvPr>
            <p:ph type="title"/>
          </p:nvPr>
        </p:nvSpPr>
        <p:spPr>
          <a:xfrm>
            <a:off x="1428750" y="202915"/>
            <a:ext cx="5829300" cy="658544"/>
          </a:xfrm>
        </p:spPr>
        <p:txBody>
          <a:bodyPr/>
          <a:lstStyle/>
          <a:p>
            <a:r>
              <a:rPr lang="en-US" dirty="0"/>
              <a:t>Cyber X-Games 2018 Sectors</a:t>
            </a:r>
          </a:p>
        </p:txBody>
      </p:sp>
      <p:pic>
        <p:nvPicPr>
          <p:cNvPr id="7" name="Content Placeholder 6"/>
          <p:cNvPicPr>
            <a:picLocks noGrp="1" noChangeAspect="1"/>
          </p:cNvPicPr>
          <p:nvPr>
            <p:ph sz="half" idx="1"/>
          </p:nvPr>
        </p:nvPicPr>
        <p:blipFill>
          <a:blip r:embed="rId3"/>
          <a:stretch>
            <a:fillRect/>
          </a:stretch>
        </p:blipFill>
        <p:spPr>
          <a:xfrm>
            <a:off x="1428751" y="1004333"/>
            <a:ext cx="678656" cy="678656"/>
          </a:xfrm>
          <a:prstGeom prst="rect">
            <a:avLst/>
          </a:prstGeom>
        </p:spPr>
      </p:pic>
      <p:sp>
        <p:nvSpPr>
          <p:cNvPr id="4" name="Content Placeholder 3">
            <a:extLst>
              <a:ext uri="{FF2B5EF4-FFF2-40B4-BE49-F238E27FC236}">
                <a16:creationId xmlns:a16="http://schemas.microsoft.com/office/drawing/2014/main" id="{CA46A15F-52AC-4DA0-8B9C-DDC247F02EC4}"/>
              </a:ext>
            </a:extLst>
          </p:cNvPr>
          <p:cNvSpPr>
            <a:spLocks noGrp="1"/>
          </p:cNvSpPr>
          <p:nvPr>
            <p:ph sz="half" idx="2"/>
          </p:nvPr>
        </p:nvSpPr>
        <p:spPr>
          <a:xfrm>
            <a:off x="4893469" y="999080"/>
            <a:ext cx="2719343" cy="3329051"/>
          </a:xfrm>
          <a:ln>
            <a:noFill/>
          </a:ln>
        </p:spPr>
        <p:txBody>
          <a:bodyPr/>
          <a:lstStyle/>
          <a:p>
            <a:pPr marL="192881" indent="-192881">
              <a:buFont typeface="Arial" panose="020B0604020202020204" pitchFamily="34" charset="0"/>
              <a:buChar char="•"/>
            </a:pPr>
            <a:r>
              <a:rPr lang="en-US" sz="1500" dirty="0"/>
              <a:t>Chemical Sector</a:t>
            </a:r>
          </a:p>
          <a:p>
            <a:pPr marL="192881" indent="-192881">
              <a:buFont typeface="Arial" panose="020B0604020202020204" pitchFamily="34" charset="0"/>
              <a:buChar char="•"/>
            </a:pPr>
            <a:r>
              <a:rPr lang="en-US" sz="1500" dirty="0"/>
              <a:t>Communication Sector</a:t>
            </a:r>
          </a:p>
          <a:p>
            <a:pPr marL="192881" indent="-192881">
              <a:buFont typeface="Arial" panose="020B0604020202020204" pitchFamily="34" charset="0"/>
              <a:buChar char="•"/>
            </a:pPr>
            <a:r>
              <a:rPr lang="en-US" sz="1500" dirty="0"/>
              <a:t>Dams Sector</a:t>
            </a:r>
          </a:p>
          <a:p>
            <a:pPr marL="192881" indent="-192881">
              <a:buFont typeface="Arial" panose="020B0604020202020204" pitchFamily="34" charset="0"/>
              <a:buChar char="•"/>
            </a:pPr>
            <a:r>
              <a:rPr lang="en-US" sz="1500" dirty="0"/>
              <a:t>DIB Sector</a:t>
            </a:r>
          </a:p>
          <a:p>
            <a:pPr marL="192881" indent="-192881">
              <a:buFont typeface="Arial" panose="020B0604020202020204" pitchFamily="34" charset="0"/>
              <a:buChar char="•"/>
            </a:pPr>
            <a:r>
              <a:rPr lang="en-US" sz="1500" dirty="0"/>
              <a:t>Energy Sector</a:t>
            </a:r>
          </a:p>
          <a:p>
            <a:pPr marL="192881" indent="-192881">
              <a:buFont typeface="Arial" panose="020B0604020202020204" pitchFamily="34" charset="0"/>
              <a:buChar char="•"/>
            </a:pPr>
            <a:r>
              <a:rPr lang="en-US" sz="1500" dirty="0"/>
              <a:t>Financial Services Sector</a:t>
            </a:r>
          </a:p>
          <a:p>
            <a:pPr marL="192881" indent="-192881">
              <a:buFont typeface="Arial" panose="020B0604020202020204" pitchFamily="34" charset="0"/>
              <a:buChar char="•"/>
            </a:pPr>
            <a:r>
              <a:rPr lang="en-US" sz="1500" dirty="0"/>
              <a:t>Government Facilities Sector</a:t>
            </a:r>
          </a:p>
          <a:p>
            <a:pPr marL="192881" indent="-192881">
              <a:buFont typeface="Arial" panose="020B0604020202020204" pitchFamily="34" charset="0"/>
              <a:buChar char="•"/>
            </a:pPr>
            <a:r>
              <a:rPr lang="en-US" sz="1500" dirty="0"/>
              <a:t>Healthcare Sector</a:t>
            </a:r>
          </a:p>
          <a:p>
            <a:pPr marL="192881" indent="-192881">
              <a:buFont typeface="Arial" panose="020B0604020202020204" pitchFamily="34" charset="0"/>
              <a:buChar char="•"/>
            </a:pPr>
            <a:r>
              <a:rPr lang="en-US" sz="1500" dirty="0"/>
              <a:t>Transportation Sector</a:t>
            </a:r>
          </a:p>
          <a:p>
            <a:pPr marL="192881" indent="-192881">
              <a:buFont typeface="Arial" panose="020B0604020202020204" pitchFamily="34" charset="0"/>
              <a:buChar char="•"/>
            </a:pPr>
            <a:r>
              <a:rPr lang="en-US" sz="1500" dirty="0"/>
              <a:t>Water/Waste Sector </a:t>
            </a:r>
            <a:endParaRPr lang="en-US" sz="1350" dirty="0"/>
          </a:p>
        </p:txBody>
      </p:sp>
      <p:pic>
        <p:nvPicPr>
          <p:cNvPr id="8" name="Picture 7"/>
          <p:cNvPicPr>
            <a:picLocks noChangeAspect="1"/>
          </p:cNvPicPr>
          <p:nvPr/>
        </p:nvPicPr>
        <p:blipFill>
          <a:blip r:embed="rId4"/>
          <a:stretch>
            <a:fillRect/>
          </a:stretch>
        </p:blipFill>
        <p:spPr>
          <a:xfrm>
            <a:off x="2343151" y="1004333"/>
            <a:ext cx="678656" cy="678656"/>
          </a:xfrm>
          <a:prstGeom prst="rect">
            <a:avLst/>
          </a:prstGeom>
        </p:spPr>
      </p:pic>
      <p:pic>
        <p:nvPicPr>
          <p:cNvPr id="9" name="Picture 8"/>
          <p:cNvPicPr>
            <a:picLocks noChangeAspect="1"/>
          </p:cNvPicPr>
          <p:nvPr/>
        </p:nvPicPr>
        <p:blipFill>
          <a:blip r:embed="rId5"/>
          <a:stretch>
            <a:fillRect/>
          </a:stretch>
        </p:blipFill>
        <p:spPr>
          <a:xfrm>
            <a:off x="3161110" y="999081"/>
            <a:ext cx="678656" cy="678656"/>
          </a:xfrm>
          <a:prstGeom prst="rect">
            <a:avLst/>
          </a:prstGeom>
        </p:spPr>
      </p:pic>
      <p:pic>
        <p:nvPicPr>
          <p:cNvPr id="11" name="Picture 10"/>
          <p:cNvPicPr>
            <a:picLocks noChangeAspect="1"/>
          </p:cNvPicPr>
          <p:nvPr/>
        </p:nvPicPr>
        <p:blipFill>
          <a:blip r:embed="rId6"/>
          <a:stretch>
            <a:fillRect/>
          </a:stretch>
        </p:blipFill>
        <p:spPr>
          <a:xfrm>
            <a:off x="1428749" y="1757512"/>
            <a:ext cx="678656" cy="678656"/>
          </a:xfrm>
          <a:prstGeom prst="rect">
            <a:avLst/>
          </a:prstGeom>
        </p:spPr>
      </p:pic>
      <p:pic>
        <p:nvPicPr>
          <p:cNvPr id="12" name="Picture 11"/>
          <p:cNvPicPr>
            <a:picLocks noChangeAspect="1"/>
          </p:cNvPicPr>
          <p:nvPr/>
        </p:nvPicPr>
        <p:blipFill>
          <a:blip r:embed="rId7"/>
          <a:stretch>
            <a:fillRect/>
          </a:stretch>
        </p:blipFill>
        <p:spPr>
          <a:xfrm>
            <a:off x="2343151" y="1757511"/>
            <a:ext cx="678656" cy="678656"/>
          </a:xfrm>
          <a:prstGeom prst="rect">
            <a:avLst/>
          </a:prstGeom>
        </p:spPr>
      </p:pic>
      <p:pic>
        <p:nvPicPr>
          <p:cNvPr id="13" name="Picture 12"/>
          <p:cNvPicPr>
            <a:picLocks noChangeAspect="1"/>
          </p:cNvPicPr>
          <p:nvPr/>
        </p:nvPicPr>
        <p:blipFill>
          <a:blip r:embed="rId8"/>
          <a:stretch>
            <a:fillRect/>
          </a:stretch>
        </p:blipFill>
        <p:spPr>
          <a:xfrm>
            <a:off x="3161110" y="1757511"/>
            <a:ext cx="678656" cy="678656"/>
          </a:xfrm>
          <a:prstGeom prst="rect">
            <a:avLst/>
          </a:prstGeom>
        </p:spPr>
      </p:pic>
      <p:pic>
        <p:nvPicPr>
          <p:cNvPr id="14" name="Picture 13"/>
          <p:cNvPicPr>
            <a:picLocks noChangeAspect="1"/>
          </p:cNvPicPr>
          <p:nvPr/>
        </p:nvPicPr>
        <p:blipFill>
          <a:blip r:embed="rId9"/>
          <a:stretch>
            <a:fillRect/>
          </a:stretch>
        </p:blipFill>
        <p:spPr>
          <a:xfrm>
            <a:off x="1428748" y="2510690"/>
            <a:ext cx="678656" cy="678656"/>
          </a:xfrm>
          <a:prstGeom prst="rect">
            <a:avLst/>
          </a:prstGeom>
        </p:spPr>
      </p:pic>
      <p:pic>
        <p:nvPicPr>
          <p:cNvPr id="15" name="Picture 14"/>
          <p:cNvPicPr>
            <a:picLocks noChangeAspect="1"/>
          </p:cNvPicPr>
          <p:nvPr/>
        </p:nvPicPr>
        <p:blipFill>
          <a:blip r:embed="rId10"/>
          <a:stretch>
            <a:fillRect/>
          </a:stretch>
        </p:blipFill>
        <p:spPr>
          <a:xfrm>
            <a:off x="2343150" y="2510689"/>
            <a:ext cx="678656" cy="678656"/>
          </a:xfrm>
          <a:prstGeom prst="rect">
            <a:avLst/>
          </a:prstGeom>
        </p:spPr>
      </p:pic>
      <p:pic>
        <p:nvPicPr>
          <p:cNvPr id="16" name="Picture 15"/>
          <p:cNvPicPr>
            <a:picLocks noChangeAspect="1"/>
          </p:cNvPicPr>
          <p:nvPr/>
        </p:nvPicPr>
        <p:blipFill>
          <a:blip r:embed="rId11"/>
          <a:stretch>
            <a:fillRect/>
          </a:stretch>
        </p:blipFill>
        <p:spPr>
          <a:xfrm>
            <a:off x="3161110" y="2515941"/>
            <a:ext cx="678656" cy="678656"/>
          </a:xfrm>
          <a:prstGeom prst="rect">
            <a:avLst/>
          </a:prstGeom>
        </p:spPr>
      </p:pic>
      <p:pic>
        <p:nvPicPr>
          <p:cNvPr id="17" name="Picture 16"/>
          <p:cNvPicPr>
            <a:picLocks noChangeAspect="1"/>
          </p:cNvPicPr>
          <p:nvPr/>
        </p:nvPicPr>
        <p:blipFill>
          <a:blip r:embed="rId12"/>
          <a:stretch>
            <a:fillRect/>
          </a:stretch>
        </p:blipFill>
        <p:spPr>
          <a:xfrm>
            <a:off x="1428748" y="3263869"/>
            <a:ext cx="678656" cy="678656"/>
          </a:xfrm>
          <a:prstGeom prst="rect">
            <a:avLst/>
          </a:prstGeom>
        </p:spPr>
      </p:pic>
    </p:spTree>
    <p:extLst>
      <p:ext uri="{BB962C8B-B14F-4D97-AF65-F5344CB8AC3E}">
        <p14:creationId xmlns:p14="http://schemas.microsoft.com/office/powerpoint/2010/main" val="324309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7B00-1C4B-495D-AEE6-B9C049387093}"/>
              </a:ext>
            </a:extLst>
          </p:cNvPr>
          <p:cNvSpPr>
            <a:spLocks noGrp="1"/>
          </p:cNvSpPr>
          <p:nvPr>
            <p:ph type="title"/>
          </p:nvPr>
        </p:nvSpPr>
        <p:spPr/>
        <p:txBody>
          <a:bodyPr/>
          <a:lstStyle/>
          <a:p>
            <a:r>
              <a:rPr lang="en-US" dirty="0"/>
              <a:t>Cyber X-Games 2018 Topology </a:t>
            </a:r>
          </a:p>
        </p:txBody>
      </p:sp>
      <p:sp>
        <p:nvSpPr>
          <p:cNvPr id="4" name="Content Placeholder 3">
            <a:extLst>
              <a:ext uri="{FF2B5EF4-FFF2-40B4-BE49-F238E27FC236}">
                <a16:creationId xmlns:a16="http://schemas.microsoft.com/office/drawing/2014/main" id="{CA46A15F-52AC-4DA0-8B9C-DDC247F02EC4}"/>
              </a:ext>
            </a:extLst>
          </p:cNvPr>
          <p:cNvSpPr>
            <a:spLocks noGrp="1"/>
          </p:cNvSpPr>
          <p:nvPr>
            <p:ph sz="half" idx="2"/>
          </p:nvPr>
        </p:nvSpPr>
        <p:spPr>
          <a:xfrm>
            <a:off x="5271480" y="1332016"/>
            <a:ext cx="2293143" cy="2691819"/>
          </a:xfrm>
        </p:spPr>
        <p:txBody>
          <a:bodyPr/>
          <a:lstStyle/>
          <a:p>
            <a:pPr marL="192881" indent="-192881">
              <a:buFont typeface="Arial" panose="020B0604020202020204" pitchFamily="34" charset="0"/>
              <a:buChar char="•"/>
            </a:pPr>
            <a:endParaRPr lang="en-US" sz="1125" dirty="0"/>
          </a:p>
          <a:p>
            <a:endParaRPr lang="en-US" sz="1125" dirty="0"/>
          </a:p>
          <a:p>
            <a:endParaRPr lang="en-US" sz="1125" dirty="0"/>
          </a:p>
        </p:txBody>
      </p:sp>
      <p:pic>
        <p:nvPicPr>
          <p:cNvPr id="17" name="Picture 16">
            <a:extLst>
              <a:ext uri="{FF2B5EF4-FFF2-40B4-BE49-F238E27FC236}">
                <a16:creationId xmlns:a16="http://schemas.microsoft.com/office/drawing/2014/main" id="{41F8A9B3-0694-5D47-9BF0-A8BDA43B6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124" y="715775"/>
            <a:ext cx="6496050" cy="3924300"/>
          </a:xfrm>
          <a:prstGeom prst="rect">
            <a:avLst/>
          </a:prstGeom>
        </p:spPr>
      </p:pic>
    </p:spTree>
    <p:extLst>
      <p:ext uri="{BB962C8B-B14F-4D97-AF65-F5344CB8AC3E}">
        <p14:creationId xmlns:p14="http://schemas.microsoft.com/office/powerpoint/2010/main" val="3611067973"/>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Presentation2" id="{B9934577-49D0-9C44-8761-55646B8EFEB9}" vid="{68C31D4C-6A55-B843-BD5F-EA946D01B1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Template>
  <TotalTime>4302</TotalTime>
  <Words>606</Words>
  <Application>Microsoft Office PowerPoint</Application>
  <PresentationFormat>On-screen Show (16:9)</PresentationFormat>
  <Paragraphs>111</Paragraphs>
  <Slides>17</Slides>
  <Notes>17</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2. Content Slides</vt:lpstr>
      <vt:lpstr>Cyber Simulator Showcase CERT Cybersecurity Workforce Development  Part 6 of 6: Industrial Control System and Banking Simulators</vt:lpstr>
      <vt:lpstr>PowerPoint Presentation</vt:lpstr>
      <vt:lpstr>SCADASim &amp; FinSim Industrial Control System and Banking Simulators</vt:lpstr>
      <vt:lpstr>SCADASim – Intro</vt:lpstr>
      <vt:lpstr>SCADASim – Features</vt:lpstr>
      <vt:lpstr>SCADASim – Use Cases</vt:lpstr>
      <vt:lpstr>Cyber X-Games 2018 – Example </vt:lpstr>
      <vt:lpstr>Cyber X-Games 2018 Sectors</vt:lpstr>
      <vt:lpstr>Cyber X-Games 2018 Topology </vt:lpstr>
      <vt:lpstr>SCADASim – What’s Next</vt:lpstr>
      <vt:lpstr>SCADASim – Lab Walkthrough</vt:lpstr>
      <vt:lpstr>FinSim – Intro</vt:lpstr>
      <vt:lpstr>FinSim – Features</vt:lpstr>
      <vt:lpstr>FinSim – Use Cases</vt:lpstr>
      <vt:lpstr>FinSim – What’s Next</vt:lpstr>
      <vt:lpstr>FinSim – Lab Walkthrough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SCADASim and FinSim: Industrial Control System and Banking Simulators </dc:title>
  <dc:subject>This presentation discusses two simulations created by the SEI, FinSim and SCADASim, to meet the unique training needs of the cybersecurity professionals that must secure the United States’ critical infrastructure sectors.</dc:subject>
  <dc:creator>Dennis Allen</dc:creator>
  <cp:lastModifiedBy>Lope Lopez</cp:lastModifiedBy>
  <cp:revision>51</cp:revision>
  <cp:lastPrinted>2017-10-19T17:37:26Z</cp:lastPrinted>
  <dcterms:created xsi:type="dcterms:W3CDTF">2019-05-23T14:32:51Z</dcterms:created>
  <dcterms:modified xsi:type="dcterms:W3CDTF">2019-06-25T11:28:03Z</dcterms:modified>
</cp:coreProperties>
</file>