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709" r:id="rId5"/>
    <p:sldMasterId id="2147483715" r:id="rId6"/>
    <p:sldMasterId id="2147483734" r:id="rId7"/>
    <p:sldMasterId id="2147483766" r:id="rId8"/>
    <p:sldMasterId id="2147483772" r:id="rId9"/>
    <p:sldMasterId id="2147483804" r:id="rId10"/>
  </p:sldMasterIdLst>
  <p:notesMasterIdLst>
    <p:notesMasterId r:id="rId62"/>
  </p:notesMasterIdLst>
  <p:handoutMasterIdLst>
    <p:handoutMasterId r:id="rId63"/>
  </p:handoutMasterIdLst>
  <p:sldIdLst>
    <p:sldId id="355" r:id="rId11"/>
    <p:sldId id="373" r:id="rId12"/>
    <p:sldId id="356" r:id="rId13"/>
    <p:sldId id="375" r:id="rId14"/>
    <p:sldId id="376" r:id="rId15"/>
    <p:sldId id="377" r:id="rId16"/>
    <p:sldId id="378" r:id="rId17"/>
    <p:sldId id="379" r:id="rId18"/>
    <p:sldId id="380" r:id="rId19"/>
    <p:sldId id="381" r:id="rId20"/>
    <p:sldId id="382" r:id="rId21"/>
    <p:sldId id="383" r:id="rId22"/>
    <p:sldId id="417" r:id="rId23"/>
    <p:sldId id="402" r:id="rId24"/>
    <p:sldId id="386" r:id="rId25"/>
    <p:sldId id="418" r:id="rId26"/>
    <p:sldId id="419" r:id="rId27"/>
    <p:sldId id="420" r:id="rId28"/>
    <p:sldId id="421" r:id="rId29"/>
    <p:sldId id="422" r:id="rId30"/>
    <p:sldId id="423" r:id="rId31"/>
    <p:sldId id="424" r:id="rId32"/>
    <p:sldId id="394" r:id="rId33"/>
    <p:sldId id="425" r:id="rId34"/>
    <p:sldId id="426" r:id="rId35"/>
    <p:sldId id="427" r:id="rId36"/>
    <p:sldId id="428" r:id="rId37"/>
    <p:sldId id="429" r:id="rId38"/>
    <p:sldId id="430" r:id="rId39"/>
    <p:sldId id="357" r:id="rId40"/>
    <p:sldId id="403" r:id="rId41"/>
    <p:sldId id="404" r:id="rId42"/>
    <p:sldId id="405" r:id="rId43"/>
    <p:sldId id="408" r:id="rId44"/>
    <p:sldId id="410" r:id="rId45"/>
    <p:sldId id="358" r:id="rId46"/>
    <p:sldId id="359" r:id="rId47"/>
    <p:sldId id="360" r:id="rId48"/>
    <p:sldId id="361" r:id="rId49"/>
    <p:sldId id="362" r:id="rId50"/>
    <p:sldId id="414" r:id="rId51"/>
    <p:sldId id="432" r:id="rId52"/>
    <p:sldId id="366" r:id="rId53"/>
    <p:sldId id="431" r:id="rId54"/>
    <p:sldId id="433" r:id="rId55"/>
    <p:sldId id="434" r:id="rId56"/>
    <p:sldId id="435" r:id="rId57"/>
    <p:sldId id="436" r:id="rId58"/>
    <p:sldId id="437" r:id="rId59"/>
    <p:sldId id="367" r:id="rId60"/>
    <p:sldId id="368" r:id="rId61"/>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1620" userDrawn="1">
          <p15:clr>
            <a:srgbClr val="A4A3A4"/>
          </p15:clr>
        </p15:guide>
        <p15:guide id="6"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Ruggiero" initials="PR" lastIdx="28" clrIdx="0">
    <p:extLst>
      <p:ext uri="{19B8F6BF-5375-455C-9EA6-DF929625EA0E}">
        <p15:presenceInfo xmlns:p15="http://schemas.microsoft.com/office/powerpoint/2012/main" userId="S-1-5-21-79331101-1198936889-320618023-21786" providerId="AD"/>
      </p:ext>
    </p:extLst>
  </p:cmAuthor>
  <p:cmAuthor id="2" name="Lori Flynn" initials="LF" lastIdx="30" clrIdx="1">
    <p:extLst>
      <p:ext uri="{19B8F6BF-5375-455C-9EA6-DF929625EA0E}">
        <p15:presenceInfo xmlns:p15="http://schemas.microsoft.com/office/powerpoint/2012/main" userId="S-1-5-21-79331101-1198936889-320618023-146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7FDE"/>
    <a:srgbClr val="538135"/>
    <a:srgbClr val="4F88BB"/>
    <a:srgbClr val="DCDDDF"/>
    <a:srgbClr val="460000"/>
    <a:srgbClr val="030000"/>
    <a:srgbClr val="89171B"/>
    <a:srgbClr val="8916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81092" autoAdjust="0"/>
  </p:normalViewPr>
  <p:slideViewPr>
    <p:cSldViewPr snapToGrid="0" showGuides="1">
      <p:cViewPr varScale="1">
        <p:scale>
          <a:sx n="140" d="100"/>
          <a:sy n="140" d="100"/>
        </p:scale>
        <p:origin x="1960" y="18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2648"/>
    </p:cViewPr>
  </p:sorterViewPr>
  <p:notesViewPr>
    <p:cSldViewPr snapToGrid="0" showGuides="1">
      <p:cViewPr>
        <p:scale>
          <a:sx n="148" d="100"/>
          <a:sy n="148" d="100"/>
        </p:scale>
        <p:origin x="2760" y="-1541"/>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8FF50-AC21-4AA6-8AD9-A32D7D186E34}"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EDB2DD01-60C1-4898-8663-8DEC67434B17}">
      <dgm:prSet/>
      <dgm:spPr/>
      <dgm:t>
        <a:bodyPr/>
        <a:lstStyle/>
        <a:p>
          <a:pPr rtl="0"/>
          <a:r>
            <a:rPr lang="en-US" dirty="0"/>
            <a:t>Generate data for Juliet</a:t>
          </a:r>
        </a:p>
      </dgm:t>
    </dgm:pt>
    <dgm:pt modelId="{14038160-C656-466C-8D2E-91346878A223}" type="parTrans" cxnId="{C87C296E-F74D-4C82-91F0-060CE17F6C93}">
      <dgm:prSet/>
      <dgm:spPr/>
      <dgm:t>
        <a:bodyPr/>
        <a:lstStyle/>
        <a:p>
          <a:endParaRPr lang="en-US"/>
        </a:p>
      </dgm:t>
    </dgm:pt>
    <dgm:pt modelId="{EED56220-C568-4A92-8AEF-B4DCFCF1218E}" type="sibTrans" cxnId="{C87C296E-F74D-4C82-91F0-060CE17F6C93}">
      <dgm:prSet/>
      <dgm:spPr/>
      <dgm:t>
        <a:bodyPr/>
        <a:lstStyle/>
        <a:p>
          <a:endParaRPr lang="en-US"/>
        </a:p>
      </dgm:t>
    </dgm:pt>
    <dgm:pt modelId="{04370E3C-0EB1-44D8-B053-053F25036736}">
      <dgm:prSet/>
      <dgm:spPr/>
      <dgm:t>
        <a:bodyPr/>
        <a:lstStyle/>
        <a:p>
          <a:pPr rtl="0"/>
          <a:r>
            <a:rPr lang="en-US" dirty="0"/>
            <a:t>Generate data for STONESOUP</a:t>
          </a:r>
        </a:p>
      </dgm:t>
    </dgm:pt>
    <dgm:pt modelId="{D6BF8276-450F-4E09-AECF-487F709D2ECD}" type="parTrans" cxnId="{083BF875-57B3-42D5-A28C-75325A97396F}">
      <dgm:prSet/>
      <dgm:spPr/>
      <dgm:t>
        <a:bodyPr/>
        <a:lstStyle/>
        <a:p>
          <a:endParaRPr lang="en-US"/>
        </a:p>
      </dgm:t>
    </dgm:pt>
    <dgm:pt modelId="{F7D99E01-CB36-442F-9030-FDFC0D2FD2C3}" type="sibTrans" cxnId="{083BF875-57B3-42D5-A28C-75325A97396F}">
      <dgm:prSet/>
      <dgm:spPr/>
      <dgm:t>
        <a:bodyPr/>
        <a:lstStyle/>
        <a:p>
          <a:endParaRPr lang="en-US"/>
        </a:p>
      </dgm:t>
    </dgm:pt>
    <dgm:pt modelId="{CFCC3A93-8262-47C0-A3C7-E58F9701193A}">
      <dgm:prSet/>
      <dgm:spPr/>
      <dgm:t>
        <a:bodyPr/>
        <a:lstStyle/>
        <a:p>
          <a:pPr rtl="0"/>
          <a:r>
            <a:rPr lang="en-US" dirty="0"/>
            <a:t>Write classifier development and testing scripts</a:t>
          </a:r>
        </a:p>
      </dgm:t>
    </dgm:pt>
    <dgm:pt modelId="{7203B557-E330-4CB2-AD1B-95939323B8B0}" type="parTrans" cxnId="{59DDF749-4611-47A9-999A-433AC304B147}">
      <dgm:prSet/>
      <dgm:spPr/>
      <dgm:t>
        <a:bodyPr/>
        <a:lstStyle/>
        <a:p>
          <a:endParaRPr lang="en-US"/>
        </a:p>
      </dgm:t>
    </dgm:pt>
    <dgm:pt modelId="{F27C4AF2-6034-4BD8-ABFC-37361DE5FB4C}" type="sibTrans" cxnId="{59DDF749-4611-47A9-999A-433AC304B147}">
      <dgm:prSet/>
      <dgm:spPr/>
      <dgm:t>
        <a:bodyPr/>
        <a:lstStyle/>
        <a:p>
          <a:endParaRPr lang="en-US"/>
        </a:p>
      </dgm:t>
    </dgm:pt>
    <dgm:pt modelId="{5381E7F4-31AA-4635-B747-0418BFB3574C}">
      <dgm:prSet/>
      <dgm:spPr/>
      <dgm:t>
        <a:bodyPr/>
        <a:lstStyle/>
        <a:p>
          <a:pPr rtl="0"/>
          <a:r>
            <a:rPr lang="en-US" dirty="0"/>
            <a:t>Build classifiers</a:t>
          </a:r>
        </a:p>
      </dgm:t>
    </dgm:pt>
    <dgm:pt modelId="{CE4978E6-508A-457F-8983-8459913C809A}" type="parTrans" cxnId="{0BA4028D-A358-4879-BF0F-5320E6B69237}">
      <dgm:prSet/>
      <dgm:spPr/>
      <dgm:t>
        <a:bodyPr/>
        <a:lstStyle/>
        <a:p>
          <a:endParaRPr lang="en-US"/>
        </a:p>
      </dgm:t>
    </dgm:pt>
    <dgm:pt modelId="{9B258845-AF6C-4D37-9F25-FD936B0A93F4}" type="sibTrans" cxnId="{0BA4028D-A358-4879-BF0F-5320E6B69237}">
      <dgm:prSet/>
      <dgm:spPr/>
      <dgm:t>
        <a:bodyPr/>
        <a:lstStyle/>
        <a:p>
          <a:endParaRPr lang="en-US"/>
        </a:p>
      </dgm:t>
    </dgm:pt>
    <dgm:pt modelId="{A16D1B3C-4750-442B-A371-6A5BF83BB455}">
      <dgm:prSet/>
      <dgm:spPr/>
      <dgm:t>
        <a:bodyPr/>
        <a:lstStyle/>
        <a:p>
          <a:pPr rtl="0"/>
          <a:r>
            <a:rPr lang="en-US" dirty="0"/>
            <a:t>Directly for CWEs </a:t>
          </a:r>
        </a:p>
      </dgm:t>
    </dgm:pt>
    <dgm:pt modelId="{E9B897FB-1CC5-42EA-A720-9865EFB5513A}" type="parTrans" cxnId="{D2E4C0EE-83AC-4418-B3D1-57AEA28E45FE}">
      <dgm:prSet/>
      <dgm:spPr/>
      <dgm:t>
        <a:bodyPr/>
        <a:lstStyle/>
        <a:p>
          <a:endParaRPr lang="en-US"/>
        </a:p>
      </dgm:t>
    </dgm:pt>
    <dgm:pt modelId="{91C6F9EB-F610-4C19-8615-444A1CDB6904}" type="sibTrans" cxnId="{D2E4C0EE-83AC-4418-B3D1-57AEA28E45FE}">
      <dgm:prSet/>
      <dgm:spPr/>
      <dgm:t>
        <a:bodyPr/>
        <a:lstStyle/>
        <a:p>
          <a:endParaRPr lang="en-US"/>
        </a:p>
      </dgm:t>
    </dgm:pt>
    <dgm:pt modelId="{5977AA76-E0E2-4966-A001-9E1450DA8D53}">
      <dgm:prSet/>
      <dgm:spPr/>
      <dgm:t>
        <a:bodyPr/>
        <a:lstStyle/>
        <a:p>
          <a:pPr rtl="0"/>
          <a:r>
            <a:rPr lang="en-US" dirty="0"/>
            <a:t>Using partitioned test suite data for CERT rules</a:t>
          </a:r>
        </a:p>
      </dgm:t>
    </dgm:pt>
    <dgm:pt modelId="{02534E30-D0DF-4AB1-A072-3F29AE3F2F9A}" type="parTrans" cxnId="{F55BF66A-E9D1-4806-8ED5-A3F686BABD8E}">
      <dgm:prSet/>
      <dgm:spPr/>
      <dgm:t>
        <a:bodyPr/>
        <a:lstStyle/>
        <a:p>
          <a:endParaRPr lang="en-US"/>
        </a:p>
      </dgm:t>
    </dgm:pt>
    <dgm:pt modelId="{30221632-F5D6-440A-8FB2-87889D522F67}" type="sibTrans" cxnId="{F55BF66A-E9D1-4806-8ED5-A3F686BABD8E}">
      <dgm:prSet/>
      <dgm:spPr/>
      <dgm:t>
        <a:bodyPr/>
        <a:lstStyle/>
        <a:p>
          <a:endParaRPr lang="en-US"/>
        </a:p>
      </dgm:t>
    </dgm:pt>
    <dgm:pt modelId="{B4780FC2-F0B9-47C7-91F6-16AB6721FF67}">
      <dgm:prSet/>
      <dgm:spPr/>
      <dgm:t>
        <a:bodyPr/>
        <a:lstStyle/>
        <a:p>
          <a:pPr rtl="0"/>
          <a:r>
            <a:rPr lang="en-US" dirty="0"/>
            <a:t>Test classifiers</a:t>
          </a:r>
        </a:p>
      </dgm:t>
    </dgm:pt>
    <dgm:pt modelId="{3103A27F-9BD2-455D-B8A8-78FA0877362A}" type="parTrans" cxnId="{3D983B93-C844-4B90-B92D-C60CF3FD03FB}">
      <dgm:prSet/>
      <dgm:spPr/>
      <dgm:t>
        <a:bodyPr/>
        <a:lstStyle/>
        <a:p>
          <a:endParaRPr lang="en-US"/>
        </a:p>
      </dgm:t>
    </dgm:pt>
    <dgm:pt modelId="{5B44B669-30A1-47A5-ACB3-05F51FBF3110}" type="sibTrans" cxnId="{3D983B93-C844-4B90-B92D-C60CF3FD03FB}">
      <dgm:prSet/>
      <dgm:spPr/>
      <dgm:t>
        <a:bodyPr/>
        <a:lstStyle/>
        <a:p>
          <a:endParaRPr lang="en-US"/>
        </a:p>
      </dgm:t>
    </dgm:pt>
    <dgm:pt modelId="{E2EA8FF9-F55F-4F1C-A0F4-B4D45C591020}" type="pres">
      <dgm:prSet presAssocID="{B908FF50-AC21-4AA6-8AD9-A32D7D186E34}" presName="linear" presStyleCnt="0">
        <dgm:presLayoutVars>
          <dgm:animLvl val="lvl"/>
          <dgm:resizeHandles val="exact"/>
        </dgm:presLayoutVars>
      </dgm:prSet>
      <dgm:spPr/>
    </dgm:pt>
    <dgm:pt modelId="{DB9F01E2-6E6C-409F-9F2C-6207E07D530B}" type="pres">
      <dgm:prSet presAssocID="{EDB2DD01-60C1-4898-8663-8DEC67434B17}" presName="parentText" presStyleLbl="node1" presStyleIdx="0" presStyleCnt="5">
        <dgm:presLayoutVars>
          <dgm:chMax val="0"/>
          <dgm:bulletEnabled val="1"/>
        </dgm:presLayoutVars>
      </dgm:prSet>
      <dgm:spPr/>
    </dgm:pt>
    <dgm:pt modelId="{9F223117-63AE-43AD-8DBD-4B3B22098031}" type="pres">
      <dgm:prSet presAssocID="{EED56220-C568-4A92-8AEF-B4DCFCF1218E}" presName="spacer" presStyleCnt="0"/>
      <dgm:spPr/>
    </dgm:pt>
    <dgm:pt modelId="{F02622F2-E762-4412-BD6C-72F8225DEE10}" type="pres">
      <dgm:prSet presAssocID="{04370E3C-0EB1-44D8-B053-053F25036736}" presName="parentText" presStyleLbl="node1" presStyleIdx="1" presStyleCnt="5">
        <dgm:presLayoutVars>
          <dgm:chMax val="0"/>
          <dgm:bulletEnabled val="1"/>
        </dgm:presLayoutVars>
      </dgm:prSet>
      <dgm:spPr/>
    </dgm:pt>
    <dgm:pt modelId="{378B4F01-1DE1-495E-95FD-55C3F1C51406}" type="pres">
      <dgm:prSet presAssocID="{F7D99E01-CB36-442F-9030-FDFC0D2FD2C3}" presName="spacer" presStyleCnt="0"/>
      <dgm:spPr/>
    </dgm:pt>
    <dgm:pt modelId="{84E7D579-DAD5-44BA-895C-95ACB4B683EE}" type="pres">
      <dgm:prSet presAssocID="{CFCC3A93-8262-47C0-A3C7-E58F9701193A}" presName="parentText" presStyleLbl="node1" presStyleIdx="2" presStyleCnt="5">
        <dgm:presLayoutVars>
          <dgm:chMax val="0"/>
          <dgm:bulletEnabled val="1"/>
        </dgm:presLayoutVars>
      </dgm:prSet>
      <dgm:spPr/>
    </dgm:pt>
    <dgm:pt modelId="{35799ACF-882E-42B0-9B1E-25C497D76617}" type="pres">
      <dgm:prSet presAssocID="{F27C4AF2-6034-4BD8-ABFC-37361DE5FB4C}" presName="spacer" presStyleCnt="0"/>
      <dgm:spPr/>
    </dgm:pt>
    <dgm:pt modelId="{331FAF73-6867-4210-81E6-E8BA02F4822A}" type="pres">
      <dgm:prSet presAssocID="{5381E7F4-31AA-4635-B747-0418BFB3574C}" presName="parentText" presStyleLbl="node1" presStyleIdx="3" presStyleCnt="5">
        <dgm:presLayoutVars>
          <dgm:chMax val="0"/>
          <dgm:bulletEnabled val="1"/>
        </dgm:presLayoutVars>
      </dgm:prSet>
      <dgm:spPr/>
    </dgm:pt>
    <dgm:pt modelId="{16C5CD81-FC0C-4CF1-8263-BC95B2EDD2FA}" type="pres">
      <dgm:prSet presAssocID="{5381E7F4-31AA-4635-B747-0418BFB3574C}" presName="childText" presStyleLbl="revTx" presStyleIdx="0" presStyleCnt="1">
        <dgm:presLayoutVars>
          <dgm:bulletEnabled val="1"/>
        </dgm:presLayoutVars>
      </dgm:prSet>
      <dgm:spPr/>
    </dgm:pt>
    <dgm:pt modelId="{8AA30904-4FD2-4E70-B2AE-C63B64B4DBC1}" type="pres">
      <dgm:prSet presAssocID="{B4780FC2-F0B9-47C7-91F6-16AB6721FF67}" presName="parentText" presStyleLbl="node1" presStyleIdx="4" presStyleCnt="5">
        <dgm:presLayoutVars>
          <dgm:chMax val="0"/>
          <dgm:bulletEnabled val="1"/>
        </dgm:presLayoutVars>
      </dgm:prSet>
      <dgm:spPr/>
    </dgm:pt>
  </dgm:ptLst>
  <dgm:cxnLst>
    <dgm:cxn modelId="{DD3C1602-5AF6-4769-9E3D-04C267FFE6B7}" type="presOf" srcId="{5977AA76-E0E2-4966-A001-9E1450DA8D53}" destId="{16C5CD81-FC0C-4CF1-8263-BC95B2EDD2FA}" srcOrd="0" destOrd="1" presId="urn:microsoft.com/office/officeart/2005/8/layout/vList2"/>
    <dgm:cxn modelId="{59DDF749-4611-47A9-999A-433AC304B147}" srcId="{B908FF50-AC21-4AA6-8AD9-A32D7D186E34}" destId="{CFCC3A93-8262-47C0-A3C7-E58F9701193A}" srcOrd="2" destOrd="0" parTransId="{7203B557-E330-4CB2-AD1B-95939323B8B0}" sibTransId="{F27C4AF2-6034-4BD8-ABFC-37361DE5FB4C}"/>
    <dgm:cxn modelId="{A28E874B-0B90-49E5-B092-557858D04CC4}" type="presOf" srcId="{04370E3C-0EB1-44D8-B053-053F25036736}" destId="{F02622F2-E762-4412-BD6C-72F8225DEE10}" srcOrd="0" destOrd="0" presId="urn:microsoft.com/office/officeart/2005/8/layout/vList2"/>
    <dgm:cxn modelId="{F55BF66A-E9D1-4806-8ED5-A3F686BABD8E}" srcId="{5381E7F4-31AA-4635-B747-0418BFB3574C}" destId="{5977AA76-E0E2-4966-A001-9E1450DA8D53}" srcOrd="1" destOrd="0" parTransId="{02534E30-D0DF-4AB1-A072-3F29AE3F2F9A}" sibTransId="{30221632-F5D6-440A-8FB2-87889D522F67}"/>
    <dgm:cxn modelId="{C87C296E-F74D-4C82-91F0-060CE17F6C93}" srcId="{B908FF50-AC21-4AA6-8AD9-A32D7D186E34}" destId="{EDB2DD01-60C1-4898-8663-8DEC67434B17}" srcOrd="0" destOrd="0" parTransId="{14038160-C656-466C-8D2E-91346878A223}" sibTransId="{EED56220-C568-4A92-8AEF-B4DCFCF1218E}"/>
    <dgm:cxn modelId="{E408ED6F-3C65-4405-91AC-B8A67CB77A91}" type="presOf" srcId="{5381E7F4-31AA-4635-B747-0418BFB3574C}" destId="{331FAF73-6867-4210-81E6-E8BA02F4822A}" srcOrd="0" destOrd="0" presId="urn:microsoft.com/office/officeart/2005/8/layout/vList2"/>
    <dgm:cxn modelId="{083BF875-57B3-42D5-A28C-75325A97396F}" srcId="{B908FF50-AC21-4AA6-8AD9-A32D7D186E34}" destId="{04370E3C-0EB1-44D8-B053-053F25036736}" srcOrd="1" destOrd="0" parTransId="{D6BF8276-450F-4E09-AECF-487F709D2ECD}" sibTransId="{F7D99E01-CB36-442F-9030-FDFC0D2FD2C3}"/>
    <dgm:cxn modelId="{21F6A489-788B-46BA-B15E-707201DC3B14}" type="presOf" srcId="{CFCC3A93-8262-47C0-A3C7-E58F9701193A}" destId="{84E7D579-DAD5-44BA-895C-95ACB4B683EE}" srcOrd="0" destOrd="0" presId="urn:microsoft.com/office/officeart/2005/8/layout/vList2"/>
    <dgm:cxn modelId="{0BA4028D-A358-4879-BF0F-5320E6B69237}" srcId="{B908FF50-AC21-4AA6-8AD9-A32D7D186E34}" destId="{5381E7F4-31AA-4635-B747-0418BFB3574C}" srcOrd="3" destOrd="0" parTransId="{CE4978E6-508A-457F-8983-8459913C809A}" sibTransId="{9B258845-AF6C-4D37-9F25-FD936B0A93F4}"/>
    <dgm:cxn modelId="{4F9DF88F-7C35-4B16-B043-ADDD03DE9A3A}" type="presOf" srcId="{EDB2DD01-60C1-4898-8663-8DEC67434B17}" destId="{DB9F01E2-6E6C-409F-9F2C-6207E07D530B}" srcOrd="0" destOrd="0" presId="urn:microsoft.com/office/officeart/2005/8/layout/vList2"/>
    <dgm:cxn modelId="{3D983B93-C844-4B90-B92D-C60CF3FD03FB}" srcId="{B908FF50-AC21-4AA6-8AD9-A32D7D186E34}" destId="{B4780FC2-F0B9-47C7-91F6-16AB6721FF67}" srcOrd="4" destOrd="0" parTransId="{3103A27F-9BD2-455D-B8A8-78FA0877362A}" sibTransId="{5B44B669-30A1-47A5-ACB3-05F51FBF3110}"/>
    <dgm:cxn modelId="{7EB45CE3-736E-4D28-85DA-4E163F2AE482}" type="presOf" srcId="{B908FF50-AC21-4AA6-8AD9-A32D7D186E34}" destId="{E2EA8FF9-F55F-4F1C-A0F4-B4D45C591020}" srcOrd="0" destOrd="0" presId="urn:microsoft.com/office/officeart/2005/8/layout/vList2"/>
    <dgm:cxn modelId="{79D471E5-1813-44B3-935B-C194AF370B83}" type="presOf" srcId="{A16D1B3C-4750-442B-A371-6A5BF83BB455}" destId="{16C5CD81-FC0C-4CF1-8263-BC95B2EDD2FA}" srcOrd="0" destOrd="0" presId="urn:microsoft.com/office/officeart/2005/8/layout/vList2"/>
    <dgm:cxn modelId="{D2E4C0EE-83AC-4418-B3D1-57AEA28E45FE}" srcId="{5381E7F4-31AA-4635-B747-0418BFB3574C}" destId="{A16D1B3C-4750-442B-A371-6A5BF83BB455}" srcOrd="0" destOrd="0" parTransId="{E9B897FB-1CC5-42EA-A720-9865EFB5513A}" sibTransId="{91C6F9EB-F610-4C19-8615-444A1CDB6904}"/>
    <dgm:cxn modelId="{EE0314FD-E9AA-400A-90BD-E473EEC151FA}" type="presOf" srcId="{B4780FC2-F0B9-47C7-91F6-16AB6721FF67}" destId="{8AA30904-4FD2-4E70-B2AE-C63B64B4DBC1}" srcOrd="0" destOrd="0" presId="urn:microsoft.com/office/officeart/2005/8/layout/vList2"/>
    <dgm:cxn modelId="{C42DF8AC-E93F-422B-8C09-B357EE162594}" type="presParOf" srcId="{E2EA8FF9-F55F-4F1C-A0F4-B4D45C591020}" destId="{DB9F01E2-6E6C-409F-9F2C-6207E07D530B}" srcOrd="0" destOrd="0" presId="urn:microsoft.com/office/officeart/2005/8/layout/vList2"/>
    <dgm:cxn modelId="{3036AAFE-001A-4DFA-BE3C-5EFA32A34E37}" type="presParOf" srcId="{E2EA8FF9-F55F-4F1C-A0F4-B4D45C591020}" destId="{9F223117-63AE-43AD-8DBD-4B3B22098031}" srcOrd="1" destOrd="0" presId="urn:microsoft.com/office/officeart/2005/8/layout/vList2"/>
    <dgm:cxn modelId="{575211F4-A4F2-474D-B27D-4B3AE7386892}" type="presParOf" srcId="{E2EA8FF9-F55F-4F1C-A0F4-B4D45C591020}" destId="{F02622F2-E762-4412-BD6C-72F8225DEE10}" srcOrd="2" destOrd="0" presId="urn:microsoft.com/office/officeart/2005/8/layout/vList2"/>
    <dgm:cxn modelId="{F606C2FD-F472-46F2-AD6D-49EE204FB98D}" type="presParOf" srcId="{E2EA8FF9-F55F-4F1C-A0F4-B4D45C591020}" destId="{378B4F01-1DE1-495E-95FD-55C3F1C51406}" srcOrd="3" destOrd="0" presId="urn:microsoft.com/office/officeart/2005/8/layout/vList2"/>
    <dgm:cxn modelId="{3EFB23FE-D17D-4F99-A2F6-C83FE9A26DB9}" type="presParOf" srcId="{E2EA8FF9-F55F-4F1C-A0F4-B4D45C591020}" destId="{84E7D579-DAD5-44BA-895C-95ACB4B683EE}" srcOrd="4" destOrd="0" presId="urn:microsoft.com/office/officeart/2005/8/layout/vList2"/>
    <dgm:cxn modelId="{246492B4-912D-4F20-8F72-2EAACDEA0243}" type="presParOf" srcId="{E2EA8FF9-F55F-4F1C-A0F4-B4D45C591020}" destId="{35799ACF-882E-42B0-9B1E-25C497D76617}" srcOrd="5" destOrd="0" presId="urn:microsoft.com/office/officeart/2005/8/layout/vList2"/>
    <dgm:cxn modelId="{23CF1E30-6AB7-4208-9E4A-E757D3C5DBAE}" type="presParOf" srcId="{E2EA8FF9-F55F-4F1C-A0F4-B4D45C591020}" destId="{331FAF73-6867-4210-81E6-E8BA02F4822A}" srcOrd="6" destOrd="0" presId="urn:microsoft.com/office/officeart/2005/8/layout/vList2"/>
    <dgm:cxn modelId="{A33E6BE2-F833-46B7-84A3-1C63C2F9F668}" type="presParOf" srcId="{E2EA8FF9-F55F-4F1C-A0F4-B4D45C591020}" destId="{16C5CD81-FC0C-4CF1-8263-BC95B2EDD2FA}" srcOrd="7" destOrd="0" presId="urn:microsoft.com/office/officeart/2005/8/layout/vList2"/>
    <dgm:cxn modelId="{8DA221AB-260A-41FE-9F1F-58D7DBC9A731}" type="presParOf" srcId="{E2EA8FF9-F55F-4F1C-A0F4-B4D45C591020}" destId="{8AA30904-4FD2-4E70-B2AE-C63B64B4DBC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F01E2-6E6C-409F-9F2C-6207E07D530B}">
      <dsp:nvSpPr>
        <dsp:cNvPr id="0" name=""/>
        <dsp:cNvSpPr/>
      </dsp:nvSpPr>
      <dsp:spPr>
        <a:xfrm>
          <a:off x="0" y="676636"/>
          <a:ext cx="4297679" cy="3837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Generate data for Juliet</a:t>
          </a:r>
        </a:p>
      </dsp:txBody>
      <dsp:txXfrm>
        <a:off x="18734" y="695370"/>
        <a:ext cx="4260211" cy="346292"/>
      </dsp:txXfrm>
    </dsp:sp>
    <dsp:sp modelId="{F02622F2-E762-4412-BD6C-72F8225DEE10}">
      <dsp:nvSpPr>
        <dsp:cNvPr id="0" name=""/>
        <dsp:cNvSpPr/>
      </dsp:nvSpPr>
      <dsp:spPr>
        <a:xfrm>
          <a:off x="0" y="1106476"/>
          <a:ext cx="4297679" cy="383760"/>
        </a:xfrm>
        <a:prstGeom prst="roundRect">
          <a:avLst/>
        </a:prstGeom>
        <a:solidFill>
          <a:schemeClr val="accent4">
            <a:hueOff val="2214948"/>
            <a:satOff val="-2501"/>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Generate data for STONESOUP</a:t>
          </a:r>
        </a:p>
      </dsp:txBody>
      <dsp:txXfrm>
        <a:off x="18734" y="1125210"/>
        <a:ext cx="4260211" cy="346292"/>
      </dsp:txXfrm>
    </dsp:sp>
    <dsp:sp modelId="{84E7D579-DAD5-44BA-895C-95ACB4B683EE}">
      <dsp:nvSpPr>
        <dsp:cNvPr id="0" name=""/>
        <dsp:cNvSpPr/>
      </dsp:nvSpPr>
      <dsp:spPr>
        <a:xfrm>
          <a:off x="0" y="1536316"/>
          <a:ext cx="4297679" cy="383760"/>
        </a:xfrm>
        <a:prstGeom prst="roundRect">
          <a:avLst/>
        </a:prstGeom>
        <a:solidFill>
          <a:schemeClr val="accent4">
            <a:hueOff val="4429895"/>
            <a:satOff val="-5002"/>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Write classifier development and testing scripts</a:t>
          </a:r>
        </a:p>
      </dsp:txBody>
      <dsp:txXfrm>
        <a:off x="18734" y="1555050"/>
        <a:ext cx="4260211" cy="346292"/>
      </dsp:txXfrm>
    </dsp:sp>
    <dsp:sp modelId="{331FAF73-6867-4210-81E6-E8BA02F4822A}">
      <dsp:nvSpPr>
        <dsp:cNvPr id="0" name=""/>
        <dsp:cNvSpPr/>
      </dsp:nvSpPr>
      <dsp:spPr>
        <a:xfrm>
          <a:off x="0" y="1966156"/>
          <a:ext cx="4297679" cy="383760"/>
        </a:xfrm>
        <a:prstGeom prst="roundRect">
          <a:avLst/>
        </a:prstGeom>
        <a:solidFill>
          <a:schemeClr val="accent4">
            <a:hueOff val="6644843"/>
            <a:satOff val="-7503"/>
            <a:lumOff val="-99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Build classifiers</a:t>
          </a:r>
        </a:p>
      </dsp:txBody>
      <dsp:txXfrm>
        <a:off x="18734" y="1984890"/>
        <a:ext cx="4260211" cy="346292"/>
      </dsp:txXfrm>
    </dsp:sp>
    <dsp:sp modelId="{16C5CD81-FC0C-4CF1-8263-BC95B2EDD2FA}">
      <dsp:nvSpPr>
        <dsp:cNvPr id="0" name=""/>
        <dsp:cNvSpPr/>
      </dsp:nvSpPr>
      <dsp:spPr>
        <a:xfrm>
          <a:off x="0" y="2349916"/>
          <a:ext cx="4297679"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451"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kern="1200" dirty="0"/>
            <a:t>Directly for CWEs </a:t>
          </a:r>
        </a:p>
        <a:p>
          <a:pPr marL="114300" lvl="1" indent="-114300" algn="l" defTabSz="533400" rtl="0">
            <a:lnSpc>
              <a:spcPct val="90000"/>
            </a:lnSpc>
            <a:spcBef>
              <a:spcPct val="0"/>
            </a:spcBef>
            <a:spcAft>
              <a:spcPct val="20000"/>
            </a:spcAft>
            <a:buChar char="•"/>
          </a:pPr>
          <a:r>
            <a:rPr lang="en-US" sz="1200" kern="1200" dirty="0"/>
            <a:t>Using partitioned test suite data for CERT rules</a:t>
          </a:r>
        </a:p>
      </dsp:txBody>
      <dsp:txXfrm>
        <a:off x="0" y="2349916"/>
        <a:ext cx="4297679" cy="414000"/>
      </dsp:txXfrm>
    </dsp:sp>
    <dsp:sp modelId="{8AA30904-4FD2-4E70-B2AE-C63B64B4DBC1}">
      <dsp:nvSpPr>
        <dsp:cNvPr id="0" name=""/>
        <dsp:cNvSpPr/>
      </dsp:nvSpPr>
      <dsp:spPr>
        <a:xfrm>
          <a:off x="0" y="2763916"/>
          <a:ext cx="4297679" cy="383760"/>
        </a:xfrm>
        <a:prstGeom prst="roundRect">
          <a:avLst/>
        </a:prstGeom>
        <a:solidFill>
          <a:schemeClr val="accent4">
            <a:hueOff val="8859791"/>
            <a:satOff val="-10004"/>
            <a:lumOff val="-133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Test classifiers</a:t>
          </a:r>
        </a:p>
      </dsp:txBody>
      <dsp:txXfrm>
        <a:off x="18734" y="2782650"/>
        <a:ext cx="4260211"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554893" y="8842030"/>
            <a:ext cx="468207" cy="467070"/>
          </a:xfrm>
          <a:prstGeom prst="rect">
            <a:avLst/>
          </a:prstGeom>
        </p:spPr>
        <p:txBody>
          <a:bodyPr vert="horz" lIns="93317" tIns="46659" rIns="93317" bIns="46659" rtlCol="0" anchor="ctr"/>
          <a:lstStyle>
            <a:lvl1pPr algn="r">
              <a:defRPr sz="1300"/>
            </a:lvl1pPr>
          </a:lstStyle>
          <a:p>
            <a:pPr algn="l"/>
            <a:fld id="{697B12D4-4E44-48C5-B3AA-ECDAF4D2CE64}" type="slidenum">
              <a:rPr lang="en-US" b="1" smtClean="0"/>
              <a:pPr algn="l"/>
              <a:t>‹#›</a:t>
            </a:fld>
            <a:endParaRPr lang="en-US" b="1" dirty="0"/>
          </a:p>
        </p:txBody>
      </p:sp>
      <p:sp>
        <p:nvSpPr>
          <p:cNvPr id="7" name="Header Placeholder 6"/>
          <p:cNvSpPr>
            <a:spLocks noGrp="1"/>
          </p:cNvSpPr>
          <p:nvPr>
            <p:ph type="hdr" sz="quarter"/>
          </p:nvPr>
        </p:nvSpPr>
        <p:spPr>
          <a:xfrm>
            <a:off x="567123" y="104885"/>
            <a:ext cx="5866749" cy="467071"/>
          </a:xfrm>
          <a:prstGeom prst="rect">
            <a:avLst/>
          </a:prstGeom>
        </p:spPr>
        <p:txBody>
          <a:bodyPr vert="horz" lIns="0" tIns="93317" rIns="0" bIns="93317" rtlCol="0"/>
          <a:lstStyle>
            <a:lvl1pPr algn="l">
              <a:defRPr sz="1300"/>
            </a:lvl1pPr>
          </a:lstStyle>
          <a:p>
            <a:endParaRPr lang="en-US" dirty="0">
              <a:latin typeface="Arial"/>
              <a:cs typeface="Arial"/>
            </a:endParaRPr>
          </a:p>
        </p:txBody>
      </p:sp>
      <p:cxnSp>
        <p:nvCxnSpPr>
          <p:cNvPr id="10" name="Straight Connector 9"/>
          <p:cNvCxnSpPr/>
          <p:nvPr/>
        </p:nvCxnSpPr>
        <p:spPr>
          <a:xfrm>
            <a:off x="567125" y="8842030"/>
            <a:ext cx="590204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SEI_1Line_CMYK.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688" y="8916286"/>
            <a:ext cx="3826609" cy="261183"/>
          </a:xfrm>
          <a:prstGeom prst="rect">
            <a:avLst/>
          </a:prstGeom>
        </p:spPr>
      </p:pic>
    </p:spTree>
    <p:extLst>
      <p:ext uri="{BB962C8B-B14F-4D97-AF65-F5344CB8AC3E}">
        <p14:creationId xmlns:p14="http://schemas.microsoft.com/office/powerpoint/2010/main" val="185921843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pos="3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555427" y="8842030"/>
            <a:ext cx="468207" cy="467070"/>
          </a:xfrm>
          <a:prstGeom prst="rect">
            <a:avLst/>
          </a:prstGeom>
        </p:spPr>
        <p:txBody>
          <a:bodyPr vert="horz" lIns="93317" tIns="46659" rIns="93317" bIns="46659" rtlCol="0" anchor="ctr"/>
          <a:lstStyle>
            <a:lvl1pPr algn="l">
              <a:defRPr sz="1300" b="1"/>
            </a:lvl1pPr>
          </a:lstStyle>
          <a:p>
            <a:fld id="{30F18498-1159-498D-8DC7-E1A69C582DF5}" type="slidenum">
              <a:rPr lang="en-US" smtClean="0"/>
              <a:pPr/>
              <a:t>‹#›</a:t>
            </a:fld>
            <a:endParaRPr lang="en-US" dirty="0"/>
          </a:p>
        </p:txBody>
      </p:sp>
      <p:cxnSp>
        <p:nvCxnSpPr>
          <p:cNvPr id="13" name="Straight Connector 12"/>
          <p:cNvCxnSpPr/>
          <p:nvPr/>
        </p:nvCxnSpPr>
        <p:spPr>
          <a:xfrm>
            <a:off x="567125" y="8842030"/>
            <a:ext cx="590204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Header Placeholder 13"/>
          <p:cNvSpPr>
            <a:spLocks noGrp="1"/>
          </p:cNvSpPr>
          <p:nvPr>
            <p:ph type="hdr" sz="quarter"/>
          </p:nvPr>
        </p:nvSpPr>
        <p:spPr>
          <a:xfrm>
            <a:off x="546240" y="98329"/>
            <a:ext cx="4821649" cy="467071"/>
          </a:xfrm>
          <a:prstGeom prst="rect">
            <a:avLst/>
          </a:prstGeom>
        </p:spPr>
        <p:txBody>
          <a:bodyPr vert="horz" lIns="0" tIns="93317" rIns="0" bIns="93317" rtlCol="0"/>
          <a:lstStyle>
            <a:lvl1pPr algn="l">
              <a:defRPr sz="1300">
                <a:latin typeface="Arial"/>
                <a:cs typeface="Arial"/>
              </a:defRPr>
            </a:lvl1pPr>
          </a:lstStyle>
          <a:p>
            <a:endParaRPr lang="en-US" dirty="0"/>
          </a:p>
        </p:txBody>
      </p:sp>
      <p:pic>
        <p:nvPicPr>
          <p:cNvPr id="8" name="Picture 7" descr="SEI_1Line_CMY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688" y="8916286"/>
            <a:ext cx="3826609" cy="261183"/>
          </a:xfrm>
          <a:prstGeom prst="rect">
            <a:avLst/>
          </a:prstGeom>
        </p:spPr>
      </p:pic>
    </p:spTree>
    <p:extLst>
      <p:ext uri="{BB962C8B-B14F-4D97-AF65-F5344CB8AC3E}">
        <p14:creationId xmlns:p14="http://schemas.microsoft.com/office/powerpoint/2010/main" val="395029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34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a:solidFill>
                  <a:prstClr val="black"/>
                </a:solidFill>
              </a:rPr>
              <a:t>Author</a:t>
            </a:r>
          </a:p>
          <a:p>
            <a:r>
              <a:rPr lang="en-US" dirty="0">
                <a:solidFill>
                  <a:prstClr val="black"/>
                </a:solidFill>
              </a:rPr>
              <a:t>Software Engineering Institute</a:t>
            </a:r>
          </a:p>
        </p:txBody>
      </p:sp>
      <p:sp>
        <p:nvSpPr>
          <p:cNvPr id="5" name="Rectangle 25"/>
          <p:cNvSpPr>
            <a:spLocks noGrp="1" noChangeArrowheads="1"/>
          </p:cNvSpPr>
          <p:nvPr>
            <p:ph type="dt" idx="1"/>
          </p:nvPr>
        </p:nvSpPr>
        <p:spPr>
          <a:xfrm>
            <a:off x="3779961" y="299212"/>
            <a:ext cx="2736936" cy="470416"/>
          </a:xfrm>
          <a:prstGeom prst="rect">
            <a:avLst/>
          </a:prstGeom>
          <a:ln/>
        </p:spPr>
        <p:txBody>
          <a:bodyPr/>
          <a:lstStyle/>
          <a:p>
            <a:fld id="{D8F348F5-97A1-4309-ADC6-A00DD72A5AB8}" type="datetime1">
              <a:rPr lang="en-US">
                <a:solidFill>
                  <a:prstClr val="black"/>
                </a:solidFill>
              </a:rPr>
              <a:pPr/>
              <a:t>7/20/20</a:t>
            </a:fld>
            <a:endParaRPr lang="en-US" dirty="0">
              <a:solidFill>
                <a:prstClr val="black"/>
              </a:solidFill>
            </a:endParaRPr>
          </a:p>
        </p:txBody>
      </p:sp>
      <p:sp>
        <p:nvSpPr>
          <p:cNvPr id="876546" name="Rectangle 2"/>
          <p:cNvSpPr>
            <a:spLocks noGrp="1" noRot="1" noChangeAspect="1" noChangeArrowheads="1" noTextEdit="1"/>
          </p:cNvSpPr>
          <p:nvPr>
            <p:ph type="sldImg"/>
          </p:nvPr>
        </p:nvSpPr>
        <p:spPr>
          <a:xfrm>
            <a:off x="777875" y="1200150"/>
            <a:ext cx="5759450" cy="3240088"/>
          </a:xfrm>
          <a:ln/>
        </p:spPr>
      </p:sp>
      <p:sp>
        <p:nvSpPr>
          <p:cNvPr id="876547" name="Rectangle 3"/>
          <p:cNvSpPr>
            <a:spLocks noGrp="1" noChangeArrowheads="1"/>
          </p:cNvSpPr>
          <p:nvPr>
            <p:ph type="body" idx="1"/>
          </p:nvPr>
        </p:nvSpPr>
        <p:spPr/>
        <p:txBody>
          <a:bodyPr/>
          <a:lstStyle/>
          <a:p>
            <a:pPr marL="231023" indent="-231023"/>
            <a:endParaRPr lang="en-US" dirty="0"/>
          </a:p>
          <a:p>
            <a:pPr marL="231023" indent="-231023"/>
            <a:endParaRPr lang="en-US" dirty="0"/>
          </a:p>
          <a:p>
            <a:pPr marL="231023" indent="-231023"/>
            <a:endParaRPr lang="en-US" dirty="0"/>
          </a:p>
        </p:txBody>
      </p:sp>
    </p:spTree>
    <p:extLst>
      <p:ext uri="{BB962C8B-B14F-4D97-AF65-F5344CB8AC3E}">
        <p14:creationId xmlns:p14="http://schemas.microsoft.com/office/powerpoint/2010/main" val="3859763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11</a:t>
            </a:fld>
            <a:endParaRPr lang="en-US" dirty="0"/>
          </a:p>
        </p:txBody>
      </p:sp>
    </p:spTree>
    <p:extLst>
      <p:ext uri="{BB962C8B-B14F-4D97-AF65-F5344CB8AC3E}">
        <p14:creationId xmlns:p14="http://schemas.microsoft.com/office/powerpoint/2010/main" val="3103304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12</a:t>
            </a:fld>
            <a:endParaRPr lang="en-US" dirty="0"/>
          </a:p>
        </p:txBody>
      </p:sp>
    </p:spTree>
    <p:extLst>
      <p:ext uri="{BB962C8B-B14F-4D97-AF65-F5344CB8AC3E}">
        <p14:creationId xmlns:p14="http://schemas.microsoft.com/office/powerpoint/2010/main" val="3833963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13</a:t>
            </a:fld>
            <a:endParaRPr lang="en-US" dirty="0"/>
          </a:p>
        </p:txBody>
      </p:sp>
    </p:spTree>
    <p:extLst>
      <p:ext uri="{BB962C8B-B14F-4D97-AF65-F5344CB8AC3E}">
        <p14:creationId xmlns:p14="http://schemas.microsoft.com/office/powerpoint/2010/main" val="36352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14</a:t>
            </a:fld>
            <a:endParaRPr lang="en-US" dirty="0"/>
          </a:p>
        </p:txBody>
      </p:sp>
    </p:spTree>
    <p:extLst>
      <p:ext uri="{BB962C8B-B14F-4D97-AF65-F5344CB8AC3E}">
        <p14:creationId xmlns:p14="http://schemas.microsoft.com/office/powerpoint/2010/main" val="51798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15</a:t>
            </a:fld>
            <a:endParaRPr lang="en-US" dirty="0"/>
          </a:p>
        </p:txBody>
      </p:sp>
    </p:spTree>
    <p:extLst>
      <p:ext uri="{BB962C8B-B14F-4D97-AF65-F5344CB8AC3E}">
        <p14:creationId xmlns:p14="http://schemas.microsoft.com/office/powerpoint/2010/main" val="3803931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208088"/>
            <a:ext cx="5759450" cy="3240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16</a:t>
            </a:fld>
            <a:endParaRPr lang="en-US" dirty="0"/>
          </a:p>
        </p:txBody>
      </p:sp>
    </p:spTree>
    <p:extLst>
      <p:ext uri="{BB962C8B-B14F-4D97-AF65-F5344CB8AC3E}">
        <p14:creationId xmlns:p14="http://schemas.microsoft.com/office/powerpoint/2010/main" val="2345025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17</a:t>
            </a:fld>
            <a:endParaRPr lang="en-US" dirty="0"/>
          </a:p>
        </p:txBody>
      </p:sp>
    </p:spTree>
    <p:extLst>
      <p:ext uri="{BB962C8B-B14F-4D97-AF65-F5344CB8AC3E}">
        <p14:creationId xmlns:p14="http://schemas.microsoft.com/office/powerpoint/2010/main" val="2814186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18</a:t>
            </a:fld>
            <a:endParaRPr lang="en-US" dirty="0"/>
          </a:p>
        </p:txBody>
      </p:sp>
    </p:spTree>
    <p:extLst>
      <p:ext uri="{BB962C8B-B14F-4D97-AF65-F5344CB8AC3E}">
        <p14:creationId xmlns:p14="http://schemas.microsoft.com/office/powerpoint/2010/main" val="3417171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19</a:t>
            </a:fld>
            <a:endParaRPr lang="en-US" dirty="0"/>
          </a:p>
        </p:txBody>
      </p:sp>
    </p:spTree>
    <p:extLst>
      <p:ext uri="{BB962C8B-B14F-4D97-AF65-F5344CB8AC3E}">
        <p14:creationId xmlns:p14="http://schemas.microsoft.com/office/powerpoint/2010/main" val="2675152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20</a:t>
            </a:fld>
            <a:endParaRPr lang="en-US" dirty="0"/>
          </a:p>
        </p:txBody>
      </p:sp>
    </p:spTree>
    <p:extLst>
      <p:ext uri="{BB962C8B-B14F-4D97-AF65-F5344CB8AC3E}">
        <p14:creationId xmlns:p14="http://schemas.microsoft.com/office/powerpoint/2010/main" val="68469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a:solidFill>
                  <a:srgbClr val="000000"/>
                </a:solidFill>
              </a:rPr>
              <a:t>Author</a:t>
            </a:r>
          </a:p>
          <a:p>
            <a:r>
              <a:rPr lang="en-US" dirty="0">
                <a:solidFill>
                  <a:srgbClr val="000000"/>
                </a:solidFill>
              </a:rPr>
              <a:t>Software Engineering Institute</a:t>
            </a:r>
          </a:p>
        </p:txBody>
      </p:sp>
      <p:sp>
        <p:nvSpPr>
          <p:cNvPr id="5" name="Rectangle 25"/>
          <p:cNvSpPr>
            <a:spLocks noGrp="1" noChangeArrowheads="1"/>
          </p:cNvSpPr>
          <p:nvPr>
            <p:ph type="dt" idx="1"/>
          </p:nvPr>
        </p:nvSpPr>
        <p:spPr>
          <a:xfrm>
            <a:off x="3927475" y="0"/>
            <a:ext cx="3005138" cy="463550"/>
          </a:xfrm>
          <a:prstGeom prst="rect">
            <a:avLst/>
          </a:prstGeom>
          <a:ln/>
        </p:spPr>
        <p:txBody>
          <a:bodyPr/>
          <a:lstStyle/>
          <a:p>
            <a:fld id="{C6492D1C-BD09-4AF6-82AE-D63AC0EE3BD8}" type="datetime1">
              <a:rPr lang="en-US">
                <a:solidFill>
                  <a:srgbClr val="000000"/>
                </a:solidFill>
              </a:rPr>
              <a:pPr/>
              <a:t>7/20/20</a:t>
            </a:fld>
            <a:endParaRPr lang="en-US" dirty="0">
              <a:solidFill>
                <a:srgbClr val="000000"/>
              </a:solidFill>
            </a:endParaRPr>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50932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21</a:t>
            </a:fld>
            <a:endParaRPr lang="en-US" dirty="0"/>
          </a:p>
        </p:txBody>
      </p:sp>
    </p:spTree>
    <p:extLst>
      <p:ext uri="{BB962C8B-B14F-4D97-AF65-F5344CB8AC3E}">
        <p14:creationId xmlns:p14="http://schemas.microsoft.com/office/powerpoint/2010/main" val="1357525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22</a:t>
            </a:fld>
            <a:endParaRPr lang="en-US" dirty="0"/>
          </a:p>
        </p:txBody>
      </p:sp>
    </p:spTree>
    <p:extLst>
      <p:ext uri="{BB962C8B-B14F-4D97-AF65-F5344CB8AC3E}">
        <p14:creationId xmlns:p14="http://schemas.microsoft.com/office/powerpoint/2010/main" val="2688783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23</a:t>
            </a:fld>
            <a:endParaRPr lang="en-US" dirty="0"/>
          </a:p>
        </p:txBody>
      </p:sp>
    </p:spTree>
    <p:extLst>
      <p:ext uri="{BB962C8B-B14F-4D97-AF65-F5344CB8AC3E}">
        <p14:creationId xmlns:p14="http://schemas.microsoft.com/office/powerpoint/2010/main" val="4184991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24</a:t>
            </a:fld>
            <a:endParaRPr lang="en-US" dirty="0"/>
          </a:p>
        </p:txBody>
      </p:sp>
    </p:spTree>
    <p:extLst>
      <p:ext uri="{BB962C8B-B14F-4D97-AF65-F5344CB8AC3E}">
        <p14:creationId xmlns:p14="http://schemas.microsoft.com/office/powerpoint/2010/main" val="3995888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28</a:t>
            </a:fld>
            <a:endParaRPr lang="en-US" dirty="0"/>
          </a:p>
        </p:txBody>
      </p:sp>
    </p:spTree>
    <p:extLst>
      <p:ext uri="{BB962C8B-B14F-4D97-AF65-F5344CB8AC3E}">
        <p14:creationId xmlns:p14="http://schemas.microsoft.com/office/powerpoint/2010/main" val="1181731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853560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1" indent="0" algn="l" defTabSz="914400" rtl="0" eaLnBrk="1" fontAlgn="base" latinLnBrk="0" hangingPunct="1">
              <a:lnSpc>
                <a:spcPct val="100000"/>
              </a:lnSpc>
              <a:spcBef>
                <a:spcPct val="0"/>
              </a:spcBef>
              <a:spcAft>
                <a:spcPts val="600"/>
              </a:spcAft>
              <a:buClrTx/>
              <a:buSzPct val="80000"/>
              <a:buFont typeface="Times" pitchFamily="1" charset="0"/>
              <a:buNone/>
              <a:tabLst/>
              <a:defRPr/>
            </a:pPr>
            <a:endParaRPr kumimoji="0" lang="en-US" sz="2000" b="0" i="0" u="none" strike="noStrike" kern="0" cap="none" spc="0" normalizeH="0" baseline="0" noProof="0" dirty="0">
              <a:ln>
                <a:noFill/>
              </a:ln>
              <a:effectLst/>
              <a:uLnTx/>
              <a:uFillTx/>
              <a:latin typeface="Arial"/>
              <a:ea typeface="+mn-ea"/>
              <a:cs typeface="+mn-cs"/>
            </a:endParaRPr>
          </a:p>
        </p:txBody>
      </p:sp>
      <p:sp>
        <p:nvSpPr>
          <p:cNvPr id="4" name="Slide Number Placeholder 3"/>
          <p:cNvSpPr>
            <a:spLocks noGrp="1"/>
          </p:cNvSpPr>
          <p:nvPr>
            <p:ph type="sldNum" sz="quarter" idx="10"/>
          </p:nvPr>
        </p:nvSpPr>
        <p:spPr/>
        <p:txBody>
          <a:bodyPr/>
          <a:lstStyle/>
          <a:p>
            <a:fld id="{30F18498-1159-498D-8DC7-E1A69C582DF5}" type="slidenum">
              <a:rPr lang="en-US" smtClean="0"/>
              <a:pPr/>
              <a:t>31</a:t>
            </a:fld>
            <a:endParaRPr lang="en-US" dirty="0"/>
          </a:p>
        </p:txBody>
      </p:sp>
    </p:spTree>
    <p:extLst>
      <p:ext uri="{BB962C8B-B14F-4D97-AF65-F5344CB8AC3E}">
        <p14:creationId xmlns:p14="http://schemas.microsoft.com/office/powerpoint/2010/main" val="3774650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382</a:t>
            </a:r>
            <a:r>
              <a:rPr lang="en-US" sz="1200" kern="1200" baseline="0" dirty="0">
                <a:solidFill>
                  <a:schemeClr val="tx1"/>
                </a:solidFill>
                <a:effectLst/>
                <a:latin typeface="+mn-lt"/>
                <a:ea typeface="+mn-ea"/>
                <a:cs typeface="+mn-cs"/>
              </a:rPr>
              <a:t> CERT coding rules. We currently have audit data for 158 of those coding rules (meaning we have archived data for audited alerts mapping to 158 of those coding rules).</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F18498-1159-498D-8DC7-E1A69C582DF5}" type="slidenum">
              <a:rPr lang="en-US" smtClean="0"/>
              <a:pPr/>
              <a:t>34</a:t>
            </a:fld>
            <a:endParaRPr lang="en-US" dirty="0"/>
          </a:p>
        </p:txBody>
      </p:sp>
    </p:spTree>
    <p:extLst>
      <p:ext uri="{BB962C8B-B14F-4D97-AF65-F5344CB8AC3E}">
        <p14:creationId xmlns:p14="http://schemas.microsoft.com/office/powerpoint/2010/main" val="2650547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Tools A, C, and D exhibit low false positive rates, but high false negative</a:t>
            </a:r>
          </a:p>
          <a:p>
            <a:r>
              <a:rPr lang="en-US" sz="1200" b="0" i="0" u="none" strike="noStrike" kern="1200" baseline="0" dirty="0">
                <a:solidFill>
                  <a:schemeClr val="tx1"/>
                </a:solidFill>
                <a:latin typeface="+mn-lt"/>
                <a:ea typeface="+mn-ea"/>
                <a:cs typeface="+mn-cs"/>
              </a:rPr>
              <a:t>rates. Tools B, E, and F perform relatively poorly in identifying violations of CERT rules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Sensitivity = TP/(TP+FP)</a:t>
            </a:r>
            <a:endParaRPr lang="en-US" sz="1200" b="0" i="0" u="none" strike="noStrike" kern="1200" baseline="0" dirty="0">
              <a:solidFill>
                <a:schemeClr val="tx1"/>
              </a:solidFill>
              <a:latin typeface="+mn-lt"/>
              <a:ea typeface="+mn-ea"/>
              <a:cs typeface="+mn-cs"/>
            </a:endParaRPr>
          </a:p>
          <a:p>
            <a:r>
              <a:rPr lang="en-US" sz="1200" dirty="0">
                <a:latin typeface="Arial" panose="020B0604020202020204" pitchFamily="34" charset="0"/>
                <a:cs typeface="Arial" panose="020B0604020202020204" pitchFamily="34" charset="0"/>
              </a:rPr>
              <a:t>Specificity = TN/(TN+FP)</a:t>
            </a:r>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35</a:t>
            </a:fld>
            <a:endParaRPr lang="en-US" dirty="0"/>
          </a:p>
        </p:txBody>
      </p:sp>
    </p:spTree>
    <p:extLst>
      <p:ext uri="{BB962C8B-B14F-4D97-AF65-F5344CB8AC3E}">
        <p14:creationId xmlns:p14="http://schemas.microsoft.com/office/powerpoint/2010/main" val="3717788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9"/>
              </a:spcBef>
              <a:spcAft>
                <a:spcPts val="579"/>
              </a:spcAft>
            </a:pPr>
            <a:endParaRPr lang="en-US" sz="1100" dirty="0"/>
          </a:p>
        </p:txBody>
      </p:sp>
      <p:sp>
        <p:nvSpPr>
          <p:cNvPr id="4" name="Slide Number Placeholder 3"/>
          <p:cNvSpPr>
            <a:spLocks noGrp="1"/>
          </p:cNvSpPr>
          <p:nvPr>
            <p:ph type="sldNum" sz="quarter" idx="10"/>
          </p:nvPr>
        </p:nvSpPr>
        <p:spPr/>
        <p:txBody>
          <a:bodyPr/>
          <a:lstStyle/>
          <a:p>
            <a:fld id="{30F18498-1159-498D-8DC7-E1A69C582DF5}"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14805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4</a:t>
            </a:fld>
            <a:endParaRPr lang="en-US" dirty="0"/>
          </a:p>
        </p:txBody>
      </p:sp>
    </p:spTree>
    <p:extLst>
      <p:ext uri="{BB962C8B-B14F-4D97-AF65-F5344CB8AC3E}">
        <p14:creationId xmlns:p14="http://schemas.microsoft.com/office/powerpoint/2010/main" val="1383004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a:solidFill>
                  <a:srgbClr val="000000"/>
                </a:solidFill>
              </a:rPr>
              <a:t>Author</a:t>
            </a:r>
          </a:p>
          <a:p>
            <a:r>
              <a:rPr lang="en-US" dirty="0">
                <a:solidFill>
                  <a:srgbClr val="000000"/>
                </a:solidFill>
              </a:rPr>
              <a:t>Software Engineering Institute</a:t>
            </a:r>
          </a:p>
        </p:txBody>
      </p:sp>
      <p:sp>
        <p:nvSpPr>
          <p:cNvPr id="5" name="Rectangle 25"/>
          <p:cNvSpPr>
            <a:spLocks noGrp="1" noChangeArrowheads="1"/>
          </p:cNvSpPr>
          <p:nvPr>
            <p:ph type="dt" idx="1"/>
          </p:nvPr>
        </p:nvSpPr>
        <p:spPr>
          <a:xfrm>
            <a:off x="3927475" y="0"/>
            <a:ext cx="3005138" cy="463550"/>
          </a:xfrm>
          <a:prstGeom prst="rect">
            <a:avLst/>
          </a:prstGeom>
          <a:ln/>
        </p:spPr>
        <p:txBody>
          <a:bodyPr/>
          <a:lstStyle/>
          <a:p>
            <a:fld id="{C6492D1C-BD09-4AF6-82AE-D63AC0EE3BD8}" type="datetime1">
              <a:rPr lang="en-US">
                <a:solidFill>
                  <a:srgbClr val="000000"/>
                </a:solidFill>
              </a:rPr>
              <a:pPr/>
              <a:t>7/20/20</a:t>
            </a:fld>
            <a:endParaRPr lang="en-US" dirty="0">
              <a:solidFill>
                <a:srgbClr val="000000"/>
              </a:solidFill>
            </a:endParaRPr>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07067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7D86B-C1A6-4B30-92EA-A37E67ABC957}"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733958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519616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41</a:t>
            </a:fld>
            <a:endParaRPr lang="en-US" dirty="0"/>
          </a:p>
        </p:txBody>
      </p:sp>
    </p:spTree>
    <p:extLst>
      <p:ext uri="{BB962C8B-B14F-4D97-AF65-F5344CB8AC3E}">
        <p14:creationId xmlns:p14="http://schemas.microsoft.com/office/powerpoint/2010/main" val="2964248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117 s/alert audit (Pugh and </a:t>
            </a:r>
            <a:r>
              <a:rPr lang="en-US" dirty="0" err="1"/>
              <a:t>Ayewah</a:t>
            </a:r>
            <a:r>
              <a:rPr lang="en-US" dirty="0"/>
              <a:t>): data from 282 Google engineers that audited &gt; 10,000 alerts. </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42</a:t>
            </a:fld>
            <a:endParaRPr lang="en-US" dirty="0"/>
          </a:p>
        </p:txBody>
      </p:sp>
    </p:spTree>
    <p:extLst>
      <p:ext uri="{BB962C8B-B14F-4D97-AF65-F5344CB8AC3E}">
        <p14:creationId xmlns:p14="http://schemas.microsoft.com/office/powerpoint/2010/main" val="19578815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solidFill>
                  <a:srgbClr val="000000"/>
                </a:solidFill>
              </a:rPr>
              <a:t>Author</a:t>
            </a:r>
          </a:p>
          <a:p>
            <a:r>
              <a:rPr lang="en-US" dirty="0">
                <a:solidFill>
                  <a:srgbClr val="000000"/>
                </a:solidFill>
              </a:rPr>
              <a:t>Program</a:t>
            </a:r>
          </a:p>
        </p:txBody>
      </p:sp>
      <p:sp>
        <p:nvSpPr>
          <p:cNvPr id="5" name="Date Placeholder 4"/>
          <p:cNvSpPr>
            <a:spLocks noGrp="1"/>
          </p:cNvSpPr>
          <p:nvPr>
            <p:ph type="dt" idx="11"/>
          </p:nvPr>
        </p:nvSpPr>
        <p:spPr>
          <a:xfrm>
            <a:off x="3781671" y="299314"/>
            <a:ext cx="2738174" cy="470577"/>
          </a:xfrm>
          <a:prstGeom prst="rect">
            <a:avLst/>
          </a:prstGeom>
        </p:spPr>
        <p:txBody>
          <a:bodyPr/>
          <a:lstStyle/>
          <a:p>
            <a:fld id="{454AB770-A45E-4881-B684-B36680350C26}" type="datetime1">
              <a:rPr lang="en-US" smtClean="0">
                <a:solidFill>
                  <a:srgbClr val="000000"/>
                </a:solidFill>
              </a:rPr>
              <a:pPr/>
              <a:t>7/20/20</a:t>
            </a:fld>
            <a:endParaRPr lang="en-US" dirty="0">
              <a:solidFill>
                <a:srgbClr val="000000"/>
              </a:solidFill>
            </a:endParaRPr>
          </a:p>
        </p:txBody>
      </p:sp>
    </p:spTree>
    <p:extLst>
      <p:ext uri="{BB962C8B-B14F-4D97-AF65-F5344CB8AC3E}">
        <p14:creationId xmlns:p14="http://schemas.microsoft.com/office/powerpoint/2010/main" val="1120334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45</a:t>
            </a:fld>
            <a:endParaRPr lang="en-US" dirty="0"/>
          </a:p>
        </p:txBody>
      </p:sp>
    </p:spTree>
    <p:extLst>
      <p:ext uri="{BB962C8B-B14F-4D97-AF65-F5344CB8AC3E}">
        <p14:creationId xmlns:p14="http://schemas.microsoft.com/office/powerpoint/2010/main" val="16651857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46</a:t>
            </a:fld>
            <a:endParaRPr lang="en-US" dirty="0"/>
          </a:p>
        </p:txBody>
      </p:sp>
    </p:spTree>
    <p:extLst>
      <p:ext uri="{BB962C8B-B14F-4D97-AF65-F5344CB8AC3E}">
        <p14:creationId xmlns:p14="http://schemas.microsoft.com/office/powerpoint/2010/main" val="2256107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47</a:t>
            </a:fld>
            <a:endParaRPr lang="en-US" dirty="0"/>
          </a:p>
        </p:txBody>
      </p:sp>
    </p:spTree>
    <p:extLst>
      <p:ext uri="{BB962C8B-B14F-4D97-AF65-F5344CB8AC3E}">
        <p14:creationId xmlns:p14="http://schemas.microsoft.com/office/powerpoint/2010/main" val="1125926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34411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5</a:t>
            </a:fld>
            <a:endParaRPr lang="en-US" dirty="0"/>
          </a:p>
        </p:txBody>
      </p:sp>
    </p:spTree>
    <p:extLst>
      <p:ext uri="{BB962C8B-B14F-4D97-AF65-F5344CB8AC3E}">
        <p14:creationId xmlns:p14="http://schemas.microsoft.com/office/powerpoint/2010/main" val="712954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a:solidFill>
                  <a:prstClr val="black"/>
                </a:solidFill>
              </a:rPr>
              <a:t>Author</a:t>
            </a:r>
          </a:p>
          <a:p>
            <a:r>
              <a:rPr lang="en-US" dirty="0">
                <a:solidFill>
                  <a:prstClr val="black"/>
                </a:solidFill>
              </a:rPr>
              <a:t>Software Engineering Institute</a:t>
            </a:r>
          </a:p>
        </p:txBody>
      </p:sp>
      <p:sp>
        <p:nvSpPr>
          <p:cNvPr id="5" name="Rectangle 25"/>
          <p:cNvSpPr>
            <a:spLocks noGrp="1" noChangeArrowheads="1"/>
          </p:cNvSpPr>
          <p:nvPr>
            <p:ph type="dt" idx="1"/>
          </p:nvPr>
        </p:nvSpPr>
        <p:spPr>
          <a:xfrm>
            <a:off x="3629025" y="290109"/>
            <a:ext cx="2627649" cy="456104"/>
          </a:xfrm>
          <a:prstGeom prst="rect">
            <a:avLst/>
          </a:prstGeom>
          <a:ln/>
        </p:spPr>
        <p:txBody>
          <a:bodyPr lIns="88276" tIns="44138" rIns="88276" bIns="44138"/>
          <a:lstStyle/>
          <a:p>
            <a:fld id="{7714C061-06BC-4B45-90DB-3968B0D850B7}" type="datetime1">
              <a:rPr lang="en-US">
                <a:solidFill>
                  <a:prstClr val="black"/>
                </a:solidFill>
              </a:rPr>
              <a:pPr/>
              <a:t>7/20/20</a:t>
            </a:fld>
            <a:endParaRPr lang="en-US" dirty="0">
              <a:solidFill>
                <a:prstClr val="black"/>
              </a:solidFill>
            </a:endParaRPr>
          </a:p>
        </p:txBody>
      </p:sp>
      <p:sp>
        <p:nvSpPr>
          <p:cNvPr id="923650" name="Rectangle 2"/>
          <p:cNvSpPr>
            <a:spLocks noGrp="1" noRot="1" noChangeAspect="1" noChangeArrowheads="1" noTextEdit="1"/>
          </p:cNvSpPr>
          <p:nvPr>
            <p:ph type="sldImg"/>
          </p:nvPr>
        </p:nvSpPr>
        <p:spPr>
          <a:xfrm>
            <a:off x="719138" y="1163638"/>
            <a:ext cx="5584825" cy="3141662"/>
          </a:xfrm>
          <a:ln/>
        </p:spPr>
      </p:sp>
      <p:sp>
        <p:nvSpPr>
          <p:cNvPr id="923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1361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6</a:t>
            </a:fld>
            <a:endParaRPr lang="en-US" dirty="0"/>
          </a:p>
        </p:txBody>
      </p:sp>
    </p:spTree>
    <p:extLst>
      <p:ext uri="{BB962C8B-B14F-4D97-AF65-F5344CB8AC3E}">
        <p14:creationId xmlns:p14="http://schemas.microsoft.com/office/powerpoint/2010/main" val="278201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7</a:t>
            </a:fld>
            <a:endParaRPr lang="en-US" dirty="0"/>
          </a:p>
        </p:txBody>
      </p:sp>
    </p:spTree>
    <p:extLst>
      <p:ext uri="{BB962C8B-B14F-4D97-AF65-F5344CB8AC3E}">
        <p14:creationId xmlns:p14="http://schemas.microsoft.com/office/powerpoint/2010/main" val="1602467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8</a:t>
            </a:fld>
            <a:endParaRPr lang="en-US" dirty="0"/>
          </a:p>
        </p:txBody>
      </p:sp>
    </p:spTree>
    <p:extLst>
      <p:ext uri="{BB962C8B-B14F-4D97-AF65-F5344CB8AC3E}">
        <p14:creationId xmlns:p14="http://schemas.microsoft.com/office/powerpoint/2010/main" val="3515575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9</a:t>
            </a:fld>
            <a:endParaRPr lang="en-US" dirty="0"/>
          </a:p>
        </p:txBody>
      </p:sp>
    </p:spTree>
    <p:extLst>
      <p:ext uri="{BB962C8B-B14F-4D97-AF65-F5344CB8AC3E}">
        <p14:creationId xmlns:p14="http://schemas.microsoft.com/office/powerpoint/2010/main" val="96456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10</a:t>
            </a:fld>
            <a:endParaRPr lang="en-US" dirty="0"/>
          </a:p>
        </p:txBody>
      </p:sp>
    </p:spTree>
    <p:extLst>
      <p:ext uri="{BB962C8B-B14F-4D97-AF65-F5344CB8AC3E}">
        <p14:creationId xmlns:p14="http://schemas.microsoft.com/office/powerpoint/2010/main" val="3425004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chemeClr val="tx1"/>
                </a:solidFill>
                <a:latin typeface="Arial" panose="020B0604020202020204" pitchFamily="34" charset="0"/>
                <a:cs typeface="Arial" panose="020B0604020202020204" pitchFamily="34" charset="0"/>
              </a:rPr>
              <a:t>Software Engineering Institute</a:t>
            </a:r>
          </a:p>
          <a:p>
            <a:r>
              <a:rPr lang="en-US" sz="900" dirty="0">
                <a:solidFill>
                  <a:schemeClr val="tx1"/>
                </a:solidFill>
                <a:latin typeface="Arial" panose="020B0604020202020204" pitchFamily="34" charset="0"/>
                <a:cs typeface="Arial" panose="020B0604020202020204" pitchFamily="34" charset="0"/>
              </a:rPr>
              <a:t>Carnegie Mellon University</a:t>
            </a:r>
          </a:p>
          <a:p>
            <a:r>
              <a:rPr lang="en-US" sz="900" dirty="0">
                <a:solidFill>
                  <a:schemeClr val="tx1"/>
                </a:solidFill>
                <a:latin typeface="Arial" panose="020B0604020202020204" pitchFamily="34" charset="0"/>
                <a:cs typeface="Arial" panose="020B0604020202020204" pitchFamily="34" charset="0"/>
              </a:rPr>
              <a:t>Pittsburgh, PA  15213</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lai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6057900" cy="4741915"/>
          </a:xfrm>
          <a:prstGeom prst="rect">
            <a:avLst/>
          </a:prstGeom>
          <a:solidFill>
            <a:srgbClr val="891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57900" y="1"/>
            <a:ext cx="3086100" cy="4741914"/>
          </a:xfrm>
          <a:prstGeom prst="rect">
            <a:avLst/>
          </a:prstGeom>
        </p:spPr>
      </p:pic>
      <p:sp>
        <p:nvSpPr>
          <p:cNvPr id="6" name="Subtitle 2"/>
          <p:cNvSpPr txBox="1">
            <a:spLocks/>
          </p:cNvSpPr>
          <p:nvPr userDrawn="1"/>
        </p:nvSpPr>
        <p:spPr>
          <a:xfrm>
            <a:off x="392114" y="306948"/>
            <a:ext cx="4789487" cy="257175"/>
          </a:xfrm>
          <a:prstGeom prst="rect">
            <a:avLst/>
          </a:prstGeom>
        </p:spPr>
        <p:txBody>
          <a:bodyPr lIns="0" tIns="0" rIns="0" bIns="0">
            <a:normAutofit/>
          </a:bodyPr>
          <a:lstStyle>
            <a:lvl1pPr marL="0" indent="0" algn="l" defTabSz="685800" rtl="0" eaLnBrk="1" latinLnBrk="0" hangingPunct="1">
              <a:lnSpc>
                <a:spcPct val="100000"/>
              </a:lnSpc>
              <a:spcBef>
                <a:spcPts val="75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10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10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100000"/>
              </a:lnSpc>
              <a:spcBef>
                <a:spcPts val="375"/>
              </a:spcBef>
              <a:buClr>
                <a:schemeClr val="tx1">
                  <a:lumMod val="50000"/>
                  <a:lumOff val="50000"/>
                </a:schemeClr>
              </a:buClr>
              <a:buFont typeface="Arial" panose="020B0604020202020204" pitchFamily="34" charset="0"/>
              <a:buNone/>
              <a:defRPr sz="1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b="1" dirty="0">
                <a:solidFill>
                  <a:srgbClr val="FFFFFF"/>
                </a:solidFill>
              </a:rPr>
              <a:t>Research Review </a:t>
            </a:r>
            <a:r>
              <a:rPr lang="en-US" dirty="0">
                <a:solidFill>
                  <a:srgbClr val="FFFFFF"/>
                </a:solidFill>
              </a:rPr>
              <a:t>2017</a:t>
            </a:r>
          </a:p>
        </p:txBody>
      </p:sp>
      <p:sp>
        <p:nvSpPr>
          <p:cNvPr id="12" name="Title 1"/>
          <p:cNvSpPr>
            <a:spLocks noGrp="1"/>
          </p:cNvSpPr>
          <p:nvPr>
            <p:ph type="title" hasCustomPrompt="1"/>
          </p:nvPr>
        </p:nvSpPr>
        <p:spPr bwMode="white">
          <a:xfrm>
            <a:off x="381001" y="1428750"/>
            <a:ext cx="5143500" cy="876301"/>
          </a:xfrm>
          <a:prstGeom prst="rect">
            <a:avLst/>
          </a:prstGeom>
        </p:spPr>
        <p:txBody>
          <a:bodyPr lIns="0" tIns="0" rIns="0" bIns="0" anchor="b" anchorCtr="0"/>
          <a:lstStyle>
            <a:lvl1pPr algn="l">
              <a:defRPr sz="1500" b="0" cap="none">
                <a:solidFill>
                  <a:schemeClr val="bg1"/>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1" y="2332029"/>
            <a:ext cx="5143501" cy="1697046"/>
          </a:xfrm>
          <a:prstGeom prst="rect">
            <a:avLst/>
          </a:prstGeom>
        </p:spPr>
        <p:txBody>
          <a:bodyPr lIns="0" tIns="0" rIns="0" bIns="0"/>
          <a:lstStyle>
            <a:lvl1pPr>
              <a:defRPr sz="2400" b="1">
                <a:solidFill>
                  <a:schemeClr val="bg1"/>
                </a:solidFill>
              </a:defRPr>
            </a:lvl1pPr>
          </a:lstStyle>
          <a:p>
            <a:pPr lvl="0"/>
            <a:r>
              <a:rPr lang="en-US" dirty="0"/>
              <a:t>Click to edit Section Title</a:t>
            </a:r>
          </a:p>
        </p:txBody>
      </p:sp>
    </p:spTree>
    <p:extLst>
      <p:ext uri="{BB962C8B-B14F-4D97-AF65-F5344CB8AC3E}">
        <p14:creationId xmlns:p14="http://schemas.microsoft.com/office/powerpoint/2010/main" val="2941478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624" y="821242"/>
            <a:ext cx="3227483" cy="391744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3238501" y="807673"/>
            <a:ext cx="5486399" cy="3764327"/>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629386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1001" y="811318"/>
            <a:ext cx="8340968"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774446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807673"/>
            <a:ext cx="4114800" cy="376432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1" y="807673"/>
            <a:ext cx="4076699" cy="376432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481166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807673"/>
            <a:ext cx="2705100" cy="376432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sz="half" idx="13"/>
          </p:nvPr>
        </p:nvSpPr>
        <p:spPr>
          <a:xfrm>
            <a:off x="3238501" y="807673"/>
            <a:ext cx="2666999" cy="376432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sz="half" idx="14"/>
          </p:nvPr>
        </p:nvSpPr>
        <p:spPr>
          <a:xfrm>
            <a:off x="6057900" y="807673"/>
            <a:ext cx="2667000" cy="376432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724958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807673"/>
            <a:ext cx="1981200" cy="376432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2"/>
          <p:cNvSpPr>
            <a:spLocks noGrp="1"/>
          </p:cNvSpPr>
          <p:nvPr>
            <p:ph sz="half" idx="13"/>
          </p:nvPr>
        </p:nvSpPr>
        <p:spPr>
          <a:xfrm>
            <a:off x="2514600" y="807673"/>
            <a:ext cx="1981200" cy="376432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4"/>
          </p:nvPr>
        </p:nvSpPr>
        <p:spPr>
          <a:xfrm>
            <a:off x="4648200" y="807673"/>
            <a:ext cx="1981200" cy="376432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p:cNvSpPr>
            <a:spLocks noGrp="1"/>
          </p:cNvSpPr>
          <p:nvPr>
            <p:ph sz="half" idx="15"/>
          </p:nvPr>
        </p:nvSpPr>
        <p:spPr>
          <a:xfrm>
            <a:off x="6781800" y="813528"/>
            <a:ext cx="1943100" cy="375847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2341616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no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857250"/>
            <a:ext cx="2705100" cy="3714750"/>
          </a:xfrm>
          <a:solidFill>
            <a:schemeClr val="bg1">
              <a:lumMod val="85000"/>
            </a:schemeClr>
          </a:solid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3238501" y="807673"/>
            <a:ext cx="5486399" cy="376432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7"/>
          <p:cNvSpPr>
            <a:spLocks noGrp="1"/>
          </p:cNvSpPr>
          <p:nvPr>
            <p:ph type="title"/>
          </p:nvPr>
        </p:nvSpPr>
        <p:spPr/>
        <p:txBody>
          <a:bodyPr/>
          <a:lstStyle/>
          <a:p>
            <a:r>
              <a:rPr lang="en-US"/>
              <a:t>Click to edit Master title style</a:t>
            </a:r>
          </a:p>
        </p:txBody>
      </p:sp>
      <p:sp>
        <p:nvSpPr>
          <p:cNvPr id="11"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180674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jo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381001" y="857250"/>
            <a:ext cx="5524499" cy="3714750"/>
          </a:xfrm>
          <a:solidFill>
            <a:schemeClr val="bg1">
              <a:lumMod val="85000"/>
            </a:schemeClr>
          </a:solid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6057901" y="807673"/>
            <a:ext cx="2666999" cy="376432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53578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3" y="811319"/>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58014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3" y="811319"/>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9719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chemeClr val="tx1"/>
                </a:solidFill>
                <a:latin typeface="Arial" panose="020B0604020202020204" pitchFamily="34" charset="0"/>
                <a:cs typeface="Arial" panose="020B0604020202020204" pitchFamily="34" charset="0"/>
              </a:rPr>
              <a:t>Software Engineering Institute</a:t>
            </a:r>
          </a:p>
          <a:p>
            <a:r>
              <a:rPr lang="en-US" sz="900" dirty="0">
                <a:solidFill>
                  <a:schemeClr val="tx1"/>
                </a:solidFill>
                <a:latin typeface="Arial" panose="020B0604020202020204" pitchFamily="34" charset="0"/>
                <a:cs typeface="Arial" panose="020B0604020202020204" pitchFamily="34" charset="0"/>
              </a:rPr>
              <a:t>Carnegie Mellon University</a:t>
            </a:r>
          </a:p>
          <a:p>
            <a:r>
              <a:rPr lang="en-US" sz="900" dirty="0">
                <a:solidFill>
                  <a:schemeClr val="tx1"/>
                </a:solidFill>
                <a:latin typeface="Arial" panose="020B0604020202020204" pitchFamily="34" charset="0"/>
                <a:cs typeface="Arial" panose="020B0604020202020204" pitchFamily="34" charset="0"/>
              </a:rPr>
              <a:t>Pittsburgh, PA  15213</a:t>
            </a:r>
          </a:p>
        </p:txBody>
      </p:sp>
      <p:pic>
        <p:nvPicPr>
          <p:cNvPr id="9" name="Picture 8"/>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81002" y="284490"/>
            <a:ext cx="859536" cy="85747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3" y="811319"/>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47563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3" y="811319"/>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95156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3" y="811319"/>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76403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Full">
    <p:spTree>
      <p:nvGrpSpPr>
        <p:cNvPr id="1" name=""/>
        <p:cNvGrpSpPr/>
        <p:nvPr/>
      </p:nvGrpSpPr>
      <p:grpSpPr>
        <a:xfrm>
          <a:off x="0" y="0"/>
          <a:ext cx="0" cy="0"/>
          <a:chOff x="0" y="0"/>
          <a:chExt cx="0" cy="0"/>
        </a:xfrm>
      </p:grpSpPr>
      <p:sp>
        <p:nvSpPr>
          <p:cNvPr id="11" name="Content Placeholder 10"/>
          <p:cNvSpPr>
            <a:spLocks noGrp="1"/>
          </p:cNvSpPr>
          <p:nvPr>
            <p:ph sz="quarter" idx="10"/>
          </p:nvPr>
        </p:nvSpPr>
        <p:spPr>
          <a:xfrm>
            <a:off x="419101" y="806053"/>
            <a:ext cx="8335963" cy="3767471"/>
          </a:xfrm>
          <a:prstGeom prst="rect">
            <a:avLst/>
          </a:prstGeom>
        </p:spPr>
        <p:txBody>
          <a:bodyPr vert="horz" lIns="0" tIns="0" rIns="0" bIns="0"/>
          <a:lstStyle>
            <a:lvl1pPr marL="0" indent="0">
              <a:defRPr/>
            </a:lvl1pPr>
            <a:lvl2pPr marL="128588" indent="-128588">
              <a:buSzPct val="80000"/>
              <a:defRPr sz="1650"/>
            </a:lvl2pPr>
            <a:lvl3pPr marL="342900" indent="-127397">
              <a:defRPr sz="1500">
                <a:solidFill>
                  <a:schemeClr val="tx1"/>
                </a:solidFill>
              </a:defRPr>
            </a:lvl3pPr>
            <a:lvl4pPr marL="514350" indent="-127397">
              <a:buFont typeface="Lucida Grande"/>
              <a:buChar char="-"/>
              <a:defRPr sz="1500">
                <a:solidFill>
                  <a:schemeClr val="tx1">
                    <a:lumMod val="75000"/>
                    <a:lumOff val="25000"/>
                  </a:schemeClr>
                </a:solidFill>
              </a:defRPr>
            </a:lvl4pPr>
            <a:lvl5pPr marL="729854" indent="-126206">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10"/>
          <p:cNvSpPr>
            <a:spLocks noGrp="1" noChangeArrowheads="1"/>
          </p:cNvSpPr>
          <p:nvPr>
            <p:ph type="title"/>
          </p:nvPr>
        </p:nvSpPr>
        <p:spPr bwMode="auto">
          <a:xfrm>
            <a:off x="422276" y="181140"/>
            <a:ext cx="7235825" cy="29623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title style</a:t>
            </a:r>
            <a:endParaRPr lang="en-US" dirty="0"/>
          </a:p>
        </p:txBody>
      </p:sp>
      <p:sp>
        <p:nvSpPr>
          <p:cNvPr id="3" name="Text Placeholder 2"/>
          <p:cNvSpPr>
            <a:spLocks noGrp="1"/>
          </p:cNvSpPr>
          <p:nvPr>
            <p:ph type="body" sz="quarter" idx="11" hasCustomPrompt="1"/>
          </p:nvPr>
        </p:nvSpPr>
        <p:spPr>
          <a:xfrm>
            <a:off x="419100" y="39000"/>
            <a:ext cx="2971800" cy="109696"/>
          </a:xfrm>
          <a:prstGeom prst="rect">
            <a:avLst/>
          </a:prstGeom>
        </p:spPr>
        <p:txBody>
          <a:bodyPr lIns="0" tIns="0" rIns="0" bIns="0"/>
          <a:lstStyle>
            <a:lvl1pPr>
              <a:defRPr sz="750"/>
            </a:lvl1pPr>
            <a:lvl2pPr>
              <a:defRPr sz="750"/>
            </a:lvl2pPr>
            <a:lvl3pPr>
              <a:defRPr sz="750"/>
            </a:lvl3pPr>
            <a:lvl4pPr>
              <a:defRPr sz="750"/>
            </a:lvl4pPr>
            <a:lvl5pPr>
              <a:defRPr sz="750"/>
            </a:lvl5pPr>
          </a:lstStyle>
          <a:p>
            <a:pPr lvl="0"/>
            <a:r>
              <a:rPr lang="en-US" dirty="0"/>
              <a:t>Section (optional)</a:t>
            </a:r>
          </a:p>
        </p:txBody>
      </p:sp>
      <p:sp>
        <p:nvSpPr>
          <p:cNvPr id="6" name="Picture Placeholder 5"/>
          <p:cNvSpPr>
            <a:spLocks noGrp="1"/>
          </p:cNvSpPr>
          <p:nvPr>
            <p:ph type="pic" sz="quarter" idx="12" hasCustomPrompt="1"/>
          </p:nvPr>
        </p:nvSpPr>
        <p:spPr>
          <a:xfrm>
            <a:off x="8503920" y="-2686"/>
            <a:ext cx="640080" cy="480060"/>
          </a:xfrm>
          <a:prstGeom prst="rect">
            <a:avLst/>
          </a:prstGeom>
        </p:spPr>
        <p:txBody>
          <a:bodyPr lIns="0" tIns="0" rIns="0" bIns="0" anchor="ctr" anchorCtr="0"/>
          <a:lstStyle>
            <a:lvl1pPr marL="0" marR="0" indent="0" algn="ctr" defTabSz="685800" rtl="0" eaLnBrk="1" fontAlgn="base" latinLnBrk="0" hangingPunct="1">
              <a:lnSpc>
                <a:spcPct val="100000"/>
              </a:lnSpc>
              <a:spcBef>
                <a:spcPct val="0"/>
              </a:spcBef>
              <a:spcAft>
                <a:spcPts val="450"/>
              </a:spcAft>
              <a:buClrTx/>
              <a:buSzPct val="70000"/>
              <a:buFontTx/>
              <a:buNone/>
              <a:tabLst>
                <a:tab pos="260747" algn="l"/>
              </a:tabLst>
              <a:defRPr sz="675"/>
            </a:lvl1pPr>
          </a:lstStyle>
          <a:p>
            <a:r>
              <a:rPr lang="en-US" dirty="0"/>
              <a:t>Picture</a:t>
            </a:r>
            <a:br>
              <a:rPr lang="en-US" dirty="0"/>
            </a:br>
            <a:r>
              <a:rPr lang="en-US" dirty="0"/>
              <a:t>(optional)</a:t>
            </a:r>
          </a:p>
        </p:txBody>
      </p:sp>
    </p:spTree>
    <p:extLst>
      <p:ext uri="{BB962C8B-B14F-4D97-AF65-F5344CB8AC3E}">
        <p14:creationId xmlns:p14="http://schemas.microsoft.com/office/powerpoint/2010/main" val="363441212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16707"/>
            <a:ext cx="8153400" cy="28813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0" y="797925"/>
            <a:ext cx="8153400" cy="34861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988947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3" y="811319"/>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77642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2331426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063650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2330167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61789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chemeClr val="tx1"/>
                </a:solidFill>
                <a:latin typeface="Arial" panose="020B0604020202020204" pitchFamily="34" charset="0"/>
                <a:cs typeface="Arial" panose="020B0604020202020204" pitchFamily="34" charset="0"/>
              </a:rPr>
              <a:t>Software Engineering Institute</a:t>
            </a:r>
          </a:p>
          <a:p>
            <a:r>
              <a:rPr lang="en-US" sz="900" dirty="0">
                <a:solidFill>
                  <a:schemeClr val="tx1"/>
                </a:solidFill>
                <a:latin typeface="Arial" panose="020B0604020202020204" pitchFamily="34" charset="0"/>
                <a:cs typeface="Arial" panose="020B0604020202020204" pitchFamily="34" charset="0"/>
              </a:rPr>
              <a:t>Carnegie Mellon University</a:t>
            </a:r>
          </a:p>
          <a:p>
            <a:r>
              <a:rPr lang="en-US" sz="900" dirty="0">
                <a:solidFill>
                  <a:schemeClr val="tx1"/>
                </a:solidFill>
                <a:latin typeface="Arial" panose="020B0604020202020204" pitchFamily="34" charset="0"/>
                <a:cs typeface="Arial" panose="020B0604020202020204" pitchFamily="34" charset="0"/>
              </a:rPr>
              <a:t>Pittsburgh, PA  15213</a:t>
            </a:r>
          </a:p>
        </p:txBody>
      </p:sp>
      <p:pic>
        <p:nvPicPr>
          <p:cNvPr id="10" name="Picture 9"/>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81163" y="284988"/>
            <a:ext cx="859536" cy="85725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592077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782392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Mino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857250"/>
            <a:ext cx="2705100" cy="3714750"/>
          </a:xfrm>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3238501" y="807673"/>
            <a:ext cx="5486399" cy="376432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7"/>
          <p:cNvSpPr>
            <a:spLocks noGrp="1"/>
          </p:cNvSpPr>
          <p:nvPr>
            <p:ph type="title"/>
          </p:nvPr>
        </p:nvSpPr>
        <p:spPr/>
        <p:txBody>
          <a:bodyPr/>
          <a:lstStyle/>
          <a:p>
            <a:r>
              <a:rPr lang="en-US"/>
              <a:t>Click to edit Master title style</a:t>
            </a:r>
          </a:p>
        </p:txBody>
      </p:sp>
      <p:sp>
        <p:nvSpPr>
          <p:cNvPr id="7"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9"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860751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808717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975168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2985554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020006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942867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01934" y="807673"/>
            <a:ext cx="4093866"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59217" y="807673"/>
            <a:ext cx="4065683"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5932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3" y="811319"/>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8749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752594"/>
          </a:xfrm>
          <a:prstGeom prst="rect">
            <a:avLst/>
          </a:prstGeom>
          <a:solidFill>
            <a:schemeClr val="bg2">
              <a:lumMod val="60000"/>
              <a:lumOff val="40000"/>
            </a:schemeClr>
          </a:solidFill>
        </p:spPr>
        <p:txBody>
          <a:bodyPr/>
          <a:lstStyle/>
          <a:p>
            <a:r>
              <a:rPr lang="en-US" dirty="0"/>
              <a:t>Drag picture to placeholder or click icon to add</a:t>
            </a:r>
          </a:p>
        </p:txBody>
      </p:sp>
      <p:sp>
        <p:nvSpPr>
          <p:cNvPr id="2" name="Title 1"/>
          <p:cNvSpPr>
            <a:spLocks noGrp="1"/>
          </p:cNvSpPr>
          <p:nvPr>
            <p:ph type="ctrTitle" hasCustomPrompt="1"/>
          </p:nvPr>
        </p:nvSpPr>
        <p:spPr>
          <a:xfrm>
            <a:off x="392114" y="200025"/>
            <a:ext cx="4789487" cy="2743200"/>
          </a:xfrm>
          <a:prstGeom prst="rect">
            <a:avLst/>
          </a:prstGeom>
        </p:spPr>
        <p:txBody>
          <a:bodyPr lIns="0" tIns="0" rIns="0" bIns="0" anchor="b">
            <a:normAutofit/>
          </a:bodyPr>
          <a:lstStyle>
            <a:lvl1pPr algn="l">
              <a:defRPr sz="2400">
                <a:solidFill>
                  <a:sysClr val="windowText" lastClr="000000"/>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1514475"/>
          </a:xfrm>
          <a:prstGeom prst="rect">
            <a:avLst/>
          </a:prstGeom>
        </p:spPr>
        <p:txBody>
          <a:bodyPr lIns="0" tIns="0" rIns="0" bIns="0">
            <a:norm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3" y="811319"/>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37826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3" y="811319"/>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3007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3" y="811319"/>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074351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ection Header photo">
    <p:bg>
      <p:bgPr>
        <a:solidFill>
          <a:schemeClr val="bg1"/>
        </a:solidFill>
        <a:effectLst/>
      </p:bgPr>
    </p:bg>
    <p:spTree>
      <p:nvGrpSpPr>
        <p:cNvPr id="1" name=""/>
        <p:cNvGrpSpPr/>
        <p:nvPr/>
      </p:nvGrpSpPr>
      <p:grpSpPr>
        <a:xfrm>
          <a:off x="0" y="0"/>
          <a:ext cx="0" cy="0"/>
          <a:chOff x="0" y="0"/>
          <a:chExt cx="0" cy="0"/>
        </a:xfrm>
      </p:grpSpPr>
      <p:pic>
        <p:nvPicPr>
          <p:cNvPr id="11" name="Picture 10" descr="section.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51503" y="0"/>
            <a:ext cx="3467009" cy="4752594"/>
          </a:xfrm>
          <a:prstGeom prst="rect">
            <a:avLst/>
          </a:prstGeom>
        </p:spPr>
      </p:pic>
      <p:sp>
        <p:nvSpPr>
          <p:cNvPr id="10" name="Rectangle 9"/>
          <p:cNvSpPr/>
          <p:nvPr userDrawn="1"/>
        </p:nvSpPr>
        <p:spPr bwMode="auto">
          <a:xfrm>
            <a:off x="2" y="-13064"/>
            <a:ext cx="6057898" cy="476631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685800" rtl="0" eaLnBrk="1" fontAlgn="base" latinLnBrk="0" hangingPunct="1">
              <a:lnSpc>
                <a:spcPct val="100000"/>
              </a:lnSpc>
              <a:spcBef>
                <a:spcPct val="5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a typeface="ＭＳ Ｐゴシック" pitchFamily="1" charset="-128"/>
            </a:endParaRPr>
          </a:p>
        </p:txBody>
      </p:sp>
      <p:sp>
        <p:nvSpPr>
          <p:cNvPr id="12" name="Title 1"/>
          <p:cNvSpPr>
            <a:spLocks noGrp="1"/>
          </p:cNvSpPr>
          <p:nvPr>
            <p:ph type="title" hasCustomPrompt="1"/>
          </p:nvPr>
        </p:nvSpPr>
        <p:spPr bwMode="white">
          <a:xfrm>
            <a:off x="396876" y="2093454"/>
            <a:ext cx="5165725" cy="211597"/>
          </a:xfrm>
          <a:prstGeom prst="rect">
            <a:avLst/>
          </a:prstGeom>
        </p:spPr>
        <p:txBody>
          <a:bodyPr lIns="0" tIns="0" rIns="0" bIns="0" anchor="b" anchorCtr="0"/>
          <a:lstStyle>
            <a:lvl1pPr algn="l">
              <a:defRPr sz="1500" b="0" cap="none">
                <a:solidFill>
                  <a:schemeClr val="bg1"/>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96875" y="2332029"/>
            <a:ext cx="5148793" cy="352425"/>
          </a:xfrm>
          <a:prstGeom prst="rect">
            <a:avLst/>
          </a:prstGeom>
        </p:spPr>
        <p:txBody>
          <a:bodyPr lIns="0" tIns="0" rIns="0" bIns="0"/>
          <a:lstStyle>
            <a:lvl1pPr>
              <a:defRPr sz="2400" b="1">
                <a:solidFill>
                  <a:schemeClr val="bg1"/>
                </a:solidFill>
              </a:defRPr>
            </a:lvl1pPr>
          </a:lstStyle>
          <a:p>
            <a:pPr lvl="0"/>
            <a:r>
              <a:rPr lang="en-US" dirty="0"/>
              <a:t>Click to edit Section Title</a:t>
            </a:r>
          </a:p>
        </p:txBody>
      </p:sp>
      <p:sp>
        <p:nvSpPr>
          <p:cNvPr id="6" name="Rectangle 5"/>
          <p:cNvSpPr/>
          <p:nvPr userDrawn="1"/>
        </p:nvSpPr>
        <p:spPr>
          <a:xfrm>
            <a:off x="0" y="4755070"/>
            <a:ext cx="9144000" cy="388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6059156" y="4794613"/>
            <a:ext cx="3084844" cy="3488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704" y="4805634"/>
            <a:ext cx="5394960" cy="283490"/>
          </a:xfrm>
          <a:prstGeom prst="rect">
            <a:avLst/>
          </a:prstGeom>
        </p:spPr>
      </p:pic>
      <p:sp>
        <p:nvSpPr>
          <p:cNvPr id="16" name="Rectangle 25"/>
          <p:cNvSpPr>
            <a:spLocks noChangeArrowheads="1"/>
          </p:cNvSpPr>
          <p:nvPr userDrawn="1"/>
        </p:nvSpPr>
        <p:spPr bwMode="white">
          <a:xfrm>
            <a:off x="6788760" y="4814501"/>
            <a:ext cx="1936141" cy="162861"/>
          </a:xfrm>
          <a:prstGeom prst="rect">
            <a:avLst/>
          </a:prstGeom>
          <a:noFill/>
          <a:ln w="9525">
            <a:noFill/>
            <a:miter lim="800000"/>
            <a:headEnd/>
            <a:tailEnd/>
          </a:ln>
          <a:effectLst/>
        </p:spPr>
        <p:txBody>
          <a:bodyPr wrap="square" lIns="0" tIns="0" rIns="0" bIns="34286">
            <a:spAutoFit/>
          </a:bodyPr>
          <a:lstStyle/>
          <a:p>
            <a:pPr algn="l" eaLnBrk="0" hangingPunct="0">
              <a:lnSpc>
                <a:spcPts val="975"/>
              </a:lnSpc>
              <a:spcBef>
                <a:spcPct val="0"/>
              </a:spcBef>
            </a:pPr>
            <a:r>
              <a:rPr lang="en-US" sz="600" b="1" dirty="0">
                <a:solidFill>
                  <a:schemeClr val="bg1"/>
                </a:solidFill>
                <a:latin typeface="Arial" panose="020B0604020202020204" pitchFamily="34" charset="0"/>
                <a:cs typeface="Arial" panose="020B0604020202020204" pitchFamily="34" charset="0"/>
              </a:rPr>
              <a:t>© 2018 Carnegie Mellon University</a:t>
            </a:r>
          </a:p>
        </p:txBody>
      </p:sp>
      <p:sp>
        <p:nvSpPr>
          <p:cNvPr id="17" name="TextBox 16"/>
          <p:cNvSpPr txBox="1"/>
          <p:nvPr userDrawn="1"/>
        </p:nvSpPr>
        <p:spPr>
          <a:xfrm>
            <a:off x="6788760" y="4949854"/>
            <a:ext cx="1936140" cy="138499"/>
          </a:xfrm>
          <a:prstGeom prst="rect">
            <a:avLst/>
          </a:prstGeom>
          <a:noFill/>
        </p:spPr>
        <p:txBody>
          <a:bodyPr wrap="square" lIns="0" tIns="0" rIns="0" bIns="0" rtlCol="0">
            <a:spAutoFit/>
          </a:bodyPr>
          <a:lstStyle/>
          <a:p>
            <a:pPr algn="l"/>
            <a:r>
              <a:rPr lang="en-US" sz="450" b="0" kern="1200" spc="0" dirty="0">
                <a:solidFill>
                  <a:schemeClr val="bg1"/>
                </a:solidFill>
                <a:latin typeface="Arial" charset="0"/>
                <a:ea typeface="ＭＳ Ｐゴシック" pitchFamily="1" charset="-128"/>
                <a:cs typeface="+mn-cs"/>
              </a:rPr>
              <a:t>[DISTRIBUTION STATEMENT A] This material has been approved for public release and unlimited distribution.</a:t>
            </a:r>
          </a:p>
        </p:txBody>
      </p:sp>
    </p:spTree>
    <p:extLst>
      <p:ext uri="{BB962C8B-B14F-4D97-AF65-F5344CB8AC3E}">
        <p14:creationId xmlns:p14="http://schemas.microsoft.com/office/powerpoint/2010/main" val="1282376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439980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2211185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5314125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2825287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0114175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455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lai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6057900" cy="4741915"/>
          </a:xfrm>
          <a:prstGeom prst="rect">
            <a:avLst/>
          </a:prstGeom>
          <a:solidFill>
            <a:srgbClr val="891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57900" y="1"/>
            <a:ext cx="3086100" cy="4741914"/>
          </a:xfrm>
          <a:prstGeom prst="rect">
            <a:avLst/>
          </a:prstGeom>
        </p:spPr>
      </p:pic>
      <p:sp>
        <p:nvSpPr>
          <p:cNvPr id="12" name="Title 1"/>
          <p:cNvSpPr>
            <a:spLocks noGrp="1"/>
          </p:cNvSpPr>
          <p:nvPr>
            <p:ph type="title" hasCustomPrompt="1"/>
          </p:nvPr>
        </p:nvSpPr>
        <p:spPr bwMode="white">
          <a:xfrm>
            <a:off x="381001" y="1428750"/>
            <a:ext cx="5143500" cy="876301"/>
          </a:xfrm>
          <a:prstGeom prst="rect">
            <a:avLst/>
          </a:prstGeom>
        </p:spPr>
        <p:txBody>
          <a:bodyPr lIns="0" tIns="0" rIns="0" bIns="0" anchor="b" anchorCtr="0"/>
          <a:lstStyle>
            <a:lvl1pPr algn="l">
              <a:defRPr sz="1500" b="0" cap="none">
                <a:solidFill>
                  <a:schemeClr val="bg1"/>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1" y="2332029"/>
            <a:ext cx="5143501" cy="1697046"/>
          </a:xfrm>
          <a:prstGeom prst="rect">
            <a:avLst/>
          </a:prstGeom>
        </p:spPr>
        <p:txBody>
          <a:bodyPr lIns="0" tIns="0" rIns="0" bIns="0"/>
          <a:lstStyle>
            <a:lvl1pPr>
              <a:defRPr sz="2400" b="1">
                <a:solidFill>
                  <a:schemeClr val="bg1"/>
                </a:solidFill>
              </a:defRPr>
            </a:lvl1pPr>
          </a:lstStyle>
          <a:p>
            <a:pPr lvl="0"/>
            <a:r>
              <a:rPr lang="en-US" dirty="0"/>
              <a:t>Click to edit Section Title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4272257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21905960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6480499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6439936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01934" y="811318"/>
            <a:ext cx="8320035" cy="376068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401934" y="30144"/>
            <a:ext cx="4093866" cy="109728"/>
          </a:xfrm>
        </p:spPr>
        <p:txBody>
          <a:bodyPr anchor="t" anchorCtr="0">
            <a:normAutofit/>
          </a:bodyPr>
          <a:lstStyle>
            <a:lvl1pPr marL="0" indent="0" algn="l" defTabSz="685800" rtl="0" eaLnBrk="1" latinLnBrk="0" hangingPunct="1">
              <a:lnSpc>
                <a:spcPct val="100000"/>
              </a:lnSpc>
              <a:spcBef>
                <a:spcPts val="750"/>
              </a:spcBef>
              <a:buFont typeface="Arial" panose="020B0604020202020204" pitchFamily="34" charset="0"/>
              <a:buNone/>
              <a:defRPr lang="en-US" sz="75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7" name="Picture Placeholder 9"/>
          <p:cNvSpPr>
            <a:spLocks noGrp="1"/>
          </p:cNvSpPr>
          <p:nvPr>
            <p:ph type="pic" sz="quarter" idx="11" hasCustomPrompt="1"/>
          </p:nvPr>
        </p:nvSpPr>
        <p:spPr>
          <a:xfrm>
            <a:off x="8503920" y="0"/>
            <a:ext cx="640080"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0663062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0351" y="171451"/>
            <a:ext cx="8474075" cy="53578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2643626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rgbClr val="000000"/>
                </a:solidFill>
                <a:latin typeface="Arial" panose="020B0604020202020204" pitchFamily="34" charset="0"/>
                <a:cs typeface="Arial" panose="020B0604020202020204" pitchFamily="34" charset="0"/>
              </a:rPr>
              <a:t>Software Engineering Institute</a:t>
            </a:r>
          </a:p>
          <a:p>
            <a:r>
              <a:rPr lang="en-US" sz="900" dirty="0">
                <a:solidFill>
                  <a:srgbClr val="000000"/>
                </a:solidFill>
                <a:latin typeface="Arial" panose="020B0604020202020204" pitchFamily="34" charset="0"/>
                <a:cs typeface="Arial" panose="020B0604020202020204" pitchFamily="34" charset="0"/>
              </a:rPr>
              <a:t>Carnegie Mellon University</a:t>
            </a:r>
          </a:p>
          <a:p>
            <a:r>
              <a:rPr lang="en-US" sz="900" dirty="0">
                <a:solidFill>
                  <a:srgbClr val="000000"/>
                </a:solidFill>
                <a:latin typeface="Arial" panose="020B0604020202020204" pitchFamily="34" charset="0"/>
                <a:cs typeface="Arial" panose="020B0604020202020204" pitchFamily="34" charset="0"/>
              </a:rPr>
              <a:t>Pittsburgh, PA  15213</a:t>
            </a:r>
          </a:p>
        </p:txBody>
      </p:sp>
    </p:spTree>
    <p:extLst>
      <p:ext uri="{BB962C8B-B14F-4D97-AF65-F5344CB8AC3E}">
        <p14:creationId xmlns:p14="http://schemas.microsoft.com/office/powerpoint/2010/main" val="1349714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rgbClr val="000000"/>
                </a:solidFill>
                <a:latin typeface="Arial" panose="020B0604020202020204" pitchFamily="34" charset="0"/>
                <a:cs typeface="Arial" panose="020B0604020202020204" pitchFamily="34" charset="0"/>
              </a:rPr>
              <a:t>Software Engineering Institute</a:t>
            </a:r>
          </a:p>
          <a:p>
            <a:r>
              <a:rPr lang="en-US" sz="900" dirty="0">
                <a:solidFill>
                  <a:srgbClr val="000000"/>
                </a:solidFill>
                <a:latin typeface="Arial" panose="020B0604020202020204" pitchFamily="34" charset="0"/>
                <a:cs typeface="Arial" panose="020B0604020202020204" pitchFamily="34" charset="0"/>
              </a:rPr>
              <a:t>Carnegie Mellon University</a:t>
            </a:r>
          </a:p>
          <a:p>
            <a:r>
              <a:rPr lang="en-US" sz="900" dirty="0">
                <a:solidFill>
                  <a:srgbClr val="000000"/>
                </a:solidFill>
                <a:latin typeface="Arial" panose="020B0604020202020204" pitchFamily="34" charset="0"/>
                <a:cs typeface="Arial" panose="020B0604020202020204" pitchFamily="34" charset="0"/>
              </a:rPr>
              <a:t>Pittsburgh, PA  15213</a:t>
            </a:r>
          </a:p>
        </p:txBody>
      </p:sp>
      <p:pic>
        <p:nvPicPr>
          <p:cNvPr id="9" name="Picture 8"/>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81002" y="284490"/>
            <a:ext cx="859536" cy="857471"/>
          </a:xfrm>
          <a:prstGeom prst="rect">
            <a:avLst/>
          </a:prstGeom>
        </p:spPr>
      </p:pic>
    </p:spTree>
    <p:extLst>
      <p:ext uri="{BB962C8B-B14F-4D97-AF65-F5344CB8AC3E}">
        <p14:creationId xmlns:p14="http://schemas.microsoft.com/office/powerpoint/2010/main" val="39545425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rgbClr val="000000"/>
                </a:solidFill>
                <a:latin typeface="Arial" panose="020B0604020202020204" pitchFamily="34" charset="0"/>
                <a:cs typeface="Arial" panose="020B0604020202020204" pitchFamily="34" charset="0"/>
              </a:rPr>
              <a:t>Software Engineering Institute</a:t>
            </a:r>
          </a:p>
          <a:p>
            <a:r>
              <a:rPr lang="en-US" sz="900" dirty="0">
                <a:solidFill>
                  <a:srgbClr val="000000"/>
                </a:solidFill>
                <a:latin typeface="Arial" panose="020B0604020202020204" pitchFamily="34" charset="0"/>
                <a:cs typeface="Arial" panose="020B0604020202020204" pitchFamily="34" charset="0"/>
              </a:rPr>
              <a:t>Carnegie Mellon University</a:t>
            </a:r>
          </a:p>
          <a:p>
            <a:r>
              <a:rPr lang="en-US" sz="900" dirty="0">
                <a:solidFill>
                  <a:srgbClr val="000000"/>
                </a:solidFill>
                <a:latin typeface="Arial" panose="020B0604020202020204" pitchFamily="34" charset="0"/>
                <a:cs typeface="Arial" panose="020B0604020202020204" pitchFamily="34" charset="0"/>
              </a:rPr>
              <a:t>Pittsburgh, PA  15213</a:t>
            </a:r>
          </a:p>
        </p:txBody>
      </p:sp>
      <p:pic>
        <p:nvPicPr>
          <p:cNvPr id="10" name="Picture 9"/>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81163" y="284988"/>
            <a:ext cx="859536" cy="857250"/>
          </a:xfrm>
          <a:prstGeom prst="rect">
            <a:avLst/>
          </a:prstGeom>
        </p:spPr>
      </p:pic>
    </p:spTree>
    <p:extLst>
      <p:ext uri="{BB962C8B-B14F-4D97-AF65-F5344CB8AC3E}">
        <p14:creationId xmlns:p14="http://schemas.microsoft.com/office/powerpoint/2010/main" val="4893803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752594"/>
          </a:xfrm>
          <a:prstGeom prst="rect">
            <a:avLst/>
          </a:prstGeom>
          <a:solidFill>
            <a:schemeClr val="bg2">
              <a:lumMod val="60000"/>
              <a:lumOff val="40000"/>
            </a:schemeClr>
          </a:solidFill>
        </p:spPr>
        <p:txBody>
          <a:bodyPr/>
          <a:lstStyle/>
          <a:p>
            <a:r>
              <a:rPr lang="en-US"/>
              <a:t>Drag picture to placeholder or click icon to add</a:t>
            </a:r>
          </a:p>
        </p:txBody>
      </p:sp>
      <p:sp>
        <p:nvSpPr>
          <p:cNvPr id="2" name="Title 1"/>
          <p:cNvSpPr>
            <a:spLocks noGrp="1"/>
          </p:cNvSpPr>
          <p:nvPr>
            <p:ph type="ctrTitle" hasCustomPrompt="1"/>
          </p:nvPr>
        </p:nvSpPr>
        <p:spPr>
          <a:xfrm>
            <a:off x="392114" y="200025"/>
            <a:ext cx="4789487" cy="2743200"/>
          </a:xfrm>
          <a:prstGeom prst="rect">
            <a:avLst/>
          </a:prstGeom>
        </p:spPr>
        <p:txBody>
          <a:bodyPr lIns="0" tIns="0" rIns="0" bIns="0" anchor="b">
            <a:normAutofit/>
          </a:bodyPr>
          <a:lstStyle>
            <a:lvl1pPr algn="l">
              <a:defRPr sz="2400">
                <a:solidFill>
                  <a:sysClr val="windowText" lastClr="000000"/>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1514475"/>
          </a:xfrm>
          <a:prstGeom prst="rect">
            <a:avLst/>
          </a:prstGeom>
        </p:spPr>
        <p:txBody>
          <a:bodyPr lIns="0" tIns="0" rIns="0" bIns="0">
            <a:norm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36328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rgbClr val="000000"/>
                </a:solidFill>
                <a:latin typeface="Arial" panose="020B0604020202020204" pitchFamily="34" charset="0"/>
                <a:cs typeface="Arial" panose="020B0604020202020204" pitchFamily="34" charset="0"/>
              </a:rPr>
              <a:t>Software Engineering Institute</a:t>
            </a:r>
          </a:p>
          <a:p>
            <a:r>
              <a:rPr lang="en-US" sz="900" dirty="0">
                <a:solidFill>
                  <a:srgbClr val="000000"/>
                </a:solidFill>
                <a:latin typeface="Arial" panose="020B0604020202020204" pitchFamily="34" charset="0"/>
                <a:cs typeface="Arial" panose="020B0604020202020204" pitchFamily="34" charset="0"/>
              </a:rPr>
              <a:t>Carnegie Mellon University</a:t>
            </a:r>
          </a:p>
          <a:p>
            <a:r>
              <a:rPr lang="en-US" sz="900" dirty="0">
                <a:solidFill>
                  <a:srgbClr val="000000"/>
                </a:solidFill>
                <a:latin typeface="Arial" panose="020B0604020202020204" pitchFamily="34" charset="0"/>
                <a:cs typeface="Arial" panose="020B0604020202020204" pitchFamily="34" charset="0"/>
              </a:rPr>
              <a:t>Pittsburgh, PA  15213</a:t>
            </a:r>
          </a:p>
        </p:txBody>
      </p:sp>
    </p:spTree>
    <p:extLst>
      <p:ext uri="{BB962C8B-B14F-4D97-AF65-F5344CB8AC3E}">
        <p14:creationId xmlns:p14="http://schemas.microsoft.com/office/powerpoint/2010/main" val="24360794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plai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6057900" cy="4741915"/>
          </a:xfrm>
          <a:prstGeom prst="rect">
            <a:avLst/>
          </a:prstGeom>
          <a:solidFill>
            <a:srgbClr val="891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57900" y="1"/>
            <a:ext cx="3086100" cy="4741914"/>
          </a:xfrm>
          <a:prstGeom prst="rect">
            <a:avLst/>
          </a:prstGeom>
        </p:spPr>
      </p:pic>
      <p:sp>
        <p:nvSpPr>
          <p:cNvPr id="12" name="Title 1"/>
          <p:cNvSpPr>
            <a:spLocks noGrp="1"/>
          </p:cNvSpPr>
          <p:nvPr>
            <p:ph type="title" hasCustomPrompt="1"/>
          </p:nvPr>
        </p:nvSpPr>
        <p:spPr bwMode="white">
          <a:xfrm>
            <a:off x="381001" y="1428750"/>
            <a:ext cx="5143500" cy="876301"/>
          </a:xfrm>
          <a:prstGeom prst="rect">
            <a:avLst/>
          </a:prstGeom>
        </p:spPr>
        <p:txBody>
          <a:bodyPr lIns="0" tIns="0" rIns="0" bIns="0" anchor="b" anchorCtr="0"/>
          <a:lstStyle>
            <a:lvl1pPr algn="l">
              <a:defRPr sz="1500" b="0" cap="none">
                <a:solidFill>
                  <a:schemeClr val="bg1"/>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1" y="2332029"/>
            <a:ext cx="5143501" cy="1697046"/>
          </a:xfrm>
          <a:prstGeom prst="rect">
            <a:avLst/>
          </a:prstGeom>
        </p:spPr>
        <p:txBody>
          <a:bodyPr lIns="0" tIns="0" rIns="0" bIns="0"/>
          <a:lstStyle>
            <a:lvl1pPr>
              <a:defRPr sz="2400" b="1">
                <a:solidFill>
                  <a:schemeClr val="bg1"/>
                </a:solidFill>
              </a:defRPr>
            </a:lvl1pPr>
          </a:lstStyle>
          <a:p>
            <a:pPr lvl="0"/>
            <a:r>
              <a:rPr lang="en-US" dirty="0"/>
              <a:t>Click to edit Section Title</a:t>
            </a:r>
          </a:p>
        </p:txBody>
      </p:sp>
    </p:spTree>
    <p:extLst>
      <p:ext uri="{BB962C8B-B14F-4D97-AF65-F5344CB8AC3E}">
        <p14:creationId xmlns:p14="http://schemas.microsoft.com/office/powerpoint/2010/main" val="28852575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rgbClr val="000000"/>
                </a:solidFill>
                <a:latin typeface="Arial" panose="020B0604020202020204" pitchFamily="34" charset="0"/>
                <a:cs typeface="Arial" panose="020B0604020202020204" pitchFamily="34" charset="0"/>
              </a:rPr>
              <a:t>Software Engineering Institute</a:t>
            </a:r>
          </a:p>
          <a:p>
            <a:r>
              <a:rPr lang="en-US" sz="900" dirty="0">
                <a:solidFill>
                  <a:srgbClr val="000000"/>
                </a:solidFill>
                <a:latin typeface="Arial" panose="020B0604020202020204" pitchFamily="34" charset="0"/>
                <a:cs typeface="Arial" panose="020B0604020202020204" pitchFamily="34" charset="0"/>
              </a:rPr>
              <a:t>Carnegie Mellon University</a:t>
            </a:r>
          </a:p>
          <a:p>
            <a:r>
              <a:rPr lang="en-US" sz="900" dirty="0">
                <a:solidFill>
                  <a:srgbClr val="000000"/>
                </a:solidFill>
                <a:latin typeface="Arial" panose="020B0604020202020204" pitchFamily="34" charset="0"/>
                <a:cs typeface="Arial" panose="020B0604020202020204" pitchFamily="34" charset="0"/>
              </a:rPr>
              <a:t>Pittsburgh, PA  15213</a:t>
            </a:r>
          </a:p>
        </p:txBody>
      </p:sp>
    </p:spTree>
    <p:extLst>
      <p:ext uri="{BB962C8B-B14F-4D97-AF65-F5344CB8AC3E}">
        <p14:creationId xmlns:p14="http://schemas.microsoft.com/office/powerpoint/2010/main" val="23203631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rgbClr val="000000"/>
                </a:solidFill>
                <a:latin typeface="Arial" panose="020B0604020202020204" pitchFamily="34" charset="0"/>
                <a:cs typeface="Arial" panose="020B0604020202020204" pitchFamily="34" charset="0"/>
              </a:rPr>
              <a:t>Software Engineering Institute</a:t>
            </a:r>
          </a:p>
          <a:p>
            <a:r>
              <a:rPr lang="en-US" sz="900" dirty="0">
                <a:solidFill>
                  <a:srgbClr val="000000"/>
                </a:solidFill>
                <a:latin typeface="Arial" panose="020B0604020202020204" pitchFamily="34" charset="0"/>
                <a:cs typeface="Arial" panose="020B0604020202020204" pitchFamily="34" charset="0"/>
              </a:rPr>
              <a:t>Carnegie Mellon University</a:t>
            </a:r>
          </a:p>
          <a:p>
            <a:r>
              <a:rPr lang="en-US" sz="900" dirty="0">
                <a:solidFill>
                  <a:srgbClr val="000000"/>
                </a:solidFill>
                <a:latin typeface="Arial" panose="020B0604020202020204" pitchFamily="34" charset="0"/>
                <a:cs typeface="Arial" panose="020B0604020202020204" pitchFamily="34" charset="0"/>
              </a:rPr>
              <a:t>Pittsburgh, PA  15213</a:t>
            </a:r>
          </a:p>
        </p:txBody>
      </p:sp>
      <p:pic>
        <p:nvPicPr>
          <p:cNvPr id="9" name="Picture 8"/>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81002" y="284490"/>
            <a:ext cx="859536" cy="857471"/>
          </a:xfrm>
          <a:prstGeom prst="rect">
            <a:avLst/>
          </a:prstGeom>
        </p:spPr>
      </p:pic>
    </p:spTree>
    <p:extLst>
      <p:ext uri="{BB962C8B-B14F-4D97-AF65-F5344CB8AC3E}">
        <p14:creationId xmlns:p14="http://schemas.microsoft.com/office/powerpoint/2010/main" val="28743648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rgbClr val="000000"/>
                </a:solidFill>
                <a:latin typeface="Arial" panose="020B0604020202020204" pitchFamily="34" charset="0"/>
                <a:cs typeface="Arial" panose="020B0604020202020204" pitchFamily="34" charset="0"/>
              </a:rPr>
              <a:t>Software Engineering Institute</a:t>
            </a:r>
          </a:p>
          <a:p>
            <a:r>
              <a:rPr lang="en-US" sz="900" dirty="0">
                <a:solidFill>
                  <a:srgbClr val="000000"/>
                </a:solidFill>
                <a:latin typeface="Arial" panose="020B0604020202020204" pitchFamily="34" charset="0"/>
                <a:cs typeface="Arial" panose="020B0604020202020204" pitchFamily="34" charset="0"/>
              </a:rPr>
              <a:t>Carnegie Mellon University</a:t>
            </a:r>
          </a:p>
          <a:p>
            <a:r>
              <a:rPr lang="en-US" sz="900" dirty="0">
                <a:solidFill>
                  <a:srgbClr val="000000"/>
                </a:solidFill>
                <a:latin typeface="Arial" panose="020B0604020202020204" pitchFamily="34" charset="0"/>
                <a:cs typeface="Arial" panose="020B0604020202020204" pitchFamily="34" charset="0"/>
              </a:rPr>
              <a:t>Pittsburgh, PA  15213</a:t>
            </a:r>
          </a:p>
        </p:txBody>
      </p:sp>
      <p:pic>
        <p:nvPicPr>
          <p:cNvPr id="10" name="Picture 9"/>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81163" y="284988"/>
            <a:ext cx="859536" cy="857250"/>
          </a:xfrm>
          <a:prstGeom prst="rect">
            <a:avLst/>
          </a:prstGeom>
        </p:spPr>
      </p:pic>
    </p:spTree>
    <p:extLst>
      <p:ext uri="{BB962C8B-B14F-4D97-AF65-F5344CB8AC3E}">
        <p14:creationId xmlns:p14="http://schemas.microsoft.com/office/powerpoint/2010/main" val="26219310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752594"/>
          </a:xfrm>
          <a:prstGeom prst="rect">
            <a:avLst/>
          </a:prstGeom>
          <a:solidFill>
            <a:schemeClr val="bg2">
              <a:lumMod val="60000"/>
              <a:lumOff val="40000"/>
            </a:schemeClr>
          </a:solidFill>
        </p:spPr>
        <p:txBody>
          <a:bodyPr/>
          <a:lstStyle/>
          <a:p>
            <a:r>
              <a:rPr lang="en-US"/>
              <a:t>Drag picture to placeholder or click icon to add</a:t>
            </a:r>
          </a:p>
        </p:txBody>
      </p:sp>
      <p:sp>
        <p:nvSpPr>
          <p:cNvPr id="2" name="Title 1"/>
          <p:cNvSpPr>
            <a:spLocks noGrp="1"/>
          </p:cNvSpPr>
          <p:nvPr>
            <p:ph type="ctrTitle" hasCustomPrompt="1"/>
          </p:nvPr>
        </p:nvSpPr>
        <p:spPr>
          <a:xfrm>
            <a:off x="392114" y="200025"/>
            <a:ext cx="4789487" cy="2743200"/>
          </a:xfrm>
          <a:prstGeom prst="rect">
            <a:avLst/>
          </a:prstGeom>
        </p:spPr>
        <p:txBody>
          <a:bodyPr lIns="0" tIns="0" rIns="0" bIns="0" anchor="b">
            <a:normAutofit/>
          </a:bodyPr>
          <a:lstStyle>
            <a:lvl1pPr algn="l">
              <a:defRPr sz="2400">
                <a:solidFill>
                  <a:sysClr val="windowText" lastClr="000000"/>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1514475"/>
          </a:xfrm>
          <a:prstGeom prst="rect">
            <a:avLst/>
          </a:prstGeom>
        </p:spPr>
        <p:txBody>
          <a:bodyPr lIns="0" tIns="0" rIns="0" bIns="0">
            <a:norm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617751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lai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6057900" cy="4741915"/>
          </a:xfrm>
          <a:prstGeom prst="rect">
            <a:avLst/>
          </a:prstGeom>
          <a:solidFill>
            <a:srgbClr val="891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57900" y="1"/>
            <a:ext cx="3086100" cy="4741914"/>
          </a:xfrm>
          <a:prstGeom prst="rect">
            <a:avLst/>
          </a:prstGeom>
        </p:spPr>
      </p:pic>
      <p:sp>
        <p:nvSpPr>
          <p:cNvPr id="12" name="Title 1"/>
          <p:cNvSpPr>
            <a:spLocks noGrp="1"/>
          </p:cNvSpPr>
          <p:nvPr>
            <p:ph type="title" hasCustomPrompt="1"/>
          </p:nvPr>
        </p:nvSpPr>
        <p:spPr bwMode="white">
          <a:xfrm>
            <a:off x="381001" y="1428750"/>
            <a:ext cx="5143500" cy="876301"/>
          </a:xfrm>
          <a:prstGeom prst="rect">
            <a:avLst/>
          </a:prstGeom>
        </p:spPr>
        <p:txBody>
          <a:bodyPr lIns="0" tIns="0" rIns="0" bIns="0" anchor="b" anchorCtr="0"/>
          <a:lstStyle>
            <a:lvl1pPr algn="l">
              <a:defRPr sz="1500" b="0" cap="none">
                <a:solidFill>
                  <a:schemeClr val="bg1"/>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1" y="2332029"/>
            <a:ext cx="5143501" cy="1697046"/>
          </a:xfrm>
          <a:prstGeom prst="rect">
            <a:avLst/>
          </a:prstGeom>
        </p:spPr>
        <p:txBody>
          <a:bodyPr lIns="0" tIns="0" rIns="0" bIns="0"/>
          <a:lstStyle>
            <a:lvl1pPr>
              <a:defRPr sz="2400" b="1">
                <a:solidFill>
                  <a:schemeClr val="bg1"/>
                </a:solidFill>
              </a:defRPr>
            </a:lvl1pPr>
          </a:lstStyle>
          <a:p>
            <a:pPr lvl="0"/>
            <a:r>
              <a:rPr lang="en-US" dirty="0"/>
              <a:t>Click to edit Section Title</a:t>
            </a:r>
          </a:p>
        </p:txBody>
      </p:sp>
    </p:spTree>
    <p:extLst>
      <p:ext uri="{BB962C8B-B14F-4D97-AF65-F5344CB8AC3E}">
        <p14:creationId xmlns:p14="http://schemas.microsoft.com/office/powerpoint/2010/main" val="12904874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baseline="0">
                <a:solidFill>
                  <a:schemeClr val="tx1"/>
                </a:solidFill>
              </a:defRPr>
            </a:lvl1pPr>
          </a:lstStyle>
          <a:p>
            <a:r>
              <a:rPr lang="en-US" dirty="0"/>
              <a:t>Technical Detection of Harm to Self and/or Others</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rgbClr val="000000"/>
                </a:solidFill>
                <a:latin typeface="Arial" panose="020B0604020202020204" pitchFamily="34" charset="0"/>
                <a:cs typeface="Arial" panose="020B0604020202020204" pitchFamily="34" charset="0"/>
              </a:rPr>
              <a:t>Software Engineering Institute</a:t>
            </a:r>
          </a:p>
          <a:p>
            <a:r>
              <a:rPr lang="en-US" sz="900" dirty="0">
                <a:solidFill>
                  <a:srgbClr val="000000"/>
                </a:solidFill>
                <a:latin typeface="Arial" panose="020B0604020202020204" pitchFamily="34" charset="0"/>
                <a:cs typeface="Arial" panose="020B0604020202020204" pitchFamily="34" charset="0"/>
              </a:rPr>
              <a:t>Carnegie Mellon University</a:t>
            </a:r>
          </a:p>
          <a:p>
            <a:r>
              <a:rPr lang="en-US" sz="900" dirty="0">
                <a:solidFill>
                  <a:srgbClr val="000000"/>
                </a:solidFill>
                <a:latin typeface="Arial" panose="020B0604020202020204" pitchFamily="34" charset="0"/>
                <a:cs typeface="Arial" panose="020B0604020202020204" pitchFamily="34" charset="0"/>
              </a:rPr>
              <a:t>Pittsburgh, PA  15213</a:t>
            </a:r>
          </a:p>
        </p:txBody>
      </p:sp>
    </p:spTree>
    <p:extLst>
      <p:ext uri="{BB962C8B-B14F-4D97-AF65-F5344CB8AC3E}">
        <p14:creationId xmlns:p14="http://schemas.microsoft.com/office/powerpoint/2010/main" val="23074836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rgbClr val="000000"/>
                </a:solidFill>
                <a:latin typeface="Arial" panose="020B0604020202020204" pitchFamily="34" charset="0"/>
                <a:cs typeface="Arial" panose="020B0604020202020204" pitchFamily="34" charset="0"/>
              </a:rPr>
              <a:t>Software Engineering Institute</a:t>
            </a:r>
          </a:p>
          <a:p>
            <a:r>
              <a:rPr lang="en-US" sz="900" dirty="0">
                <a:solidFill>
                  <a:srgbClr val="000000"/>
                </a:solidFill>
                <a:latin typeface="Arial" panose="020B0604020202020204" pitchFamily="34" charset="0"/>
                <a:cs typeface="Arial" panose="020B0604020202020204" pitchFamily="34" charset="0"/>
              </a:rPr>
              <a:t>Carnegie Mellon University</a:t>
            </a:r>
          </a:p>
          <a:p>
            <a:r>
              <a:rPr lang="en-US" sz="900" dirty="0">
                <a:solidFill>
                  <a:srgbClr val="000000"/>
                </a:solidFill>
                <a:latin typeface="Arial" panose="020B0604020202020204" pitchFamily="34" charset="0"/>
                <a:cs typeface="Arial" panose="020B0604020202020204" pitchFamily="34" charset="0"/>
              </a:rPr>
              <a:t>Pittsburgh, PA  15213</a:t>
            </a:r>
          </a:p>
        </p:txBody>
      </p:sp>
      <p:pic>
        <p:nvPicPr>
          <p:cNvPr id="9" name="Picture 8"/>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81002" y="284490"/>
            <a:ext cx="859536" cy="857471"/>
          </a:xfrm>
          <a:prstGeom prst="rect">
            <a:avLst/>
          </a:prstGeom>
        </p:spPr>
      </p:pic>
    </p:spTree>
    <p:extLst>
      <p:ext uri="{BB962C8B-B14F-4D97-AF65-F5344CB8AC3E}">
        <p14:creationId xmlns:p14="http://schemas.microsoft.com/office/powerpoint/2010/main" val="37921942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rgbClr val="000000"/>
                </a:solidFill>
                <a:latin typeface="Arial" panose="020B0604020202020204" pitchFamily="34" charset="0"/>
                <a:cs typeface="Arial" panose="020B0604020202020204" pitchFamily="34" charset="0"/>
              </a:rPr>
              <a:t>Software Engineering Institute</a:t>
            </a:r>
          </a:p>
          <a:p>
            <a:r>
              <a:rPr lang="en-US" sz="900" dirty="0">
                <a:solidFill>
                  <a:srgbClr val="000000"/>
                </a:solidFill>
                <a:latin typeface="Arial" panose="020B0604020202020204" pitchFamily="34" charset="0"/>
                <a:cs typeface="Arial" panose="020B0604020202020204" pitchFamily="34" charset="0"/>
              </a:rPr>
              <a:t>Carnegie Mellon University</a:t>
            </a:r>
          </a:p>
          <a:p>
            <a:r>
              <a:rPr lang="en-US" sz="900" dirty="0">
                <a:solidFill>
                  <a:srgbClr val="000000"/>
                </a:solidFill>
                <a:latin typeface="Arial" panose="020B0604020202020204" pitchFamily="34" charset="0"/>
                <a:cs typeface="Arial" panose="020B0604020202020204" pitchFamily="34" charset="0"/>
              </a:rPr>
              <a:t>Pittsburgh, PA  15213</a:t>
            </a:r>
          </a:p>
        </p:txBody>
      </p:sp>
      <p:pic>
        <p:nvPicPr>
          <p:cNvPr id="10" name="Picture 9"/>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81163" y="284988"/>
            <a:ext cx="859536" cy="857250"/>
          </a:xfrm>
          <a:prstGeom prst="rect">
            <a:avLst/>
          </a:prstGeom>
        </p:spPr>
      </p:pic>
    </p:spTree>
    <p:extLst>
      <p:ext uri="{BB962C8B-B14F-4D97-AF65-F5344CB8AC3E}">
        <p14:creationId xmlns:p14="http://schemas.microsoft.com/office/powerpoint/2010/main" val="13957255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752594"/>
          </a:xfrm>
          <a:prstGeom prst="rect">
            <a:avLst/>
          </a:prstGeom>
          <a:solidFill>
            <a:schemeClr val="bg2">
              <a:lumMod val="60000"/>
              <a:lumOff val="40000"/>
            </a:schemeClr>
          </a:solidFill>
        </p:spPr>
        <p:txBody>
          <a:bodyPr/>
          <a:lstStyle/>
          <a:p>
            <a:r>
              <a:rPr lang="en-US" dirty="0"/>
              <a:t>Drag picture to placeholder or click icon to add</a:t>
            </a:r>
          </a:p>
        </p:txBody>
      </p:sp>
      <p:sp>
        <p:nvSpPr>
          <p:cNvPr id="2" name="Title 1"/>
          <p:cNvSpPr>
            <a:spLocks noGrp="1"/>
          </p:cNvSpPr>
          <p:nvPr>
            <p:ph type="ctrTitle" hasCustomPrompt="1"/>
          </p:nvPr>
        </p:nvSpPr>
        <p:spPr>
          <a:xfrm>
            <a:off x="392114" y="200025"/>
            <a:ext cx="4789487" cy="2743200"/>
          </a:xfrm>
          <a:prstGeom prst="rect">
            <a:avLst/>
          </a:prstGeom>
        </p:spPr>
        <p:txBody>
          <a:bodyPr lIns="0" tIns="0" rIns="0" bIns="0" anchor="b">
            <a:normAutofit/>
          </a:bodyPr>
          <a:lstStyle>
            <a:lvl1pPr algn="l">
              <a:defRPr sz="2400">
                <a:solidFill>
                  <a:sysClr val="windowText" lastClr="000000"/>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1514475"/>
          </a:xfrm>
          <a:prstGeom prst="rect">
            <a:avLst/>
          </a:prstGeom>
        </p:spPr>
        <p:txBody>
          <a:bodyPr lIns="0" tIns="0" rIns="0" bIns="0">
            <a:norm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755499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rgbClr val="000000"/>
                </a:solidFill>
                <a:latin typeface="Arial" panose="020B0604020202020204" pitchFamily="34" charset="0"/>
                <a:cs typeface="Arial" panose="020B0604020202020204" pitchFamily="34" charset="0"/>
              </a:rPr>
              <a:t>Software Engineering Institute</a:t>
            </a:r>
          </a:p>
          <a:p>
            <a:r>
              <a:rPr lang="en-US" sz="900" dirty="0">
                <a:solidFill>
                  <a:srgbClr val="000000"/>
                </a:solidFill>
                <a:latin typeface="Arial" panose="020B0604020202020204" pitchFamily="34" charset="0"/>
                <a:cs typeface="Arial" panose="020B0604020202020204" pitchFamily="34" charset="0"/>
              </a:rPr>
              <a:t>Carnegie Mellon University</a:t>
            </a:r>
          </a:p>
          <a:p>
            <a:r>
              <a:rPr lang="en-US" sz="900" dirty="0">
                <a:solidFill>
                  <a:srgbClr val="000000"/>
                </a:solidFill>
                <a:latin typeface="Arial" panose="020B0604020202020204" pitchFamily="34" charset="0"/>
                <a:cs typeface="Arial" panose="020B0604020202020204" pitchFamily="34" charset="0"/>
              </a:rPr>
              <a:t>Pittsburgh, PA  15213</a:t>
            </a:r>
          </a:p>
        </p:txBody>
      </p:sp>
      <p:pic>
        <p:nvPicPr>
          <p:cNvPr id="9" name="Picture 8"/>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81002" y="284490"/>
            <a:ext cx="859536" cy="857471"/>
          </a:xfrm>
          <a:prstGeom prst="rect">
            <a:avLst/>
          </a:prstGeom>
        </p:spPr>
      </p:pic>
    </p:spTree>
    <p:extLst>
      <p:ext uri="{BB962C8B-B14F-4D97-AF65-F5344CB8AC3E}">
        <p14:creationId xmlns:p14="http://schemas.microsoft.com/office/powerpoint/2010/main" val="1185761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 plai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6057900" cy="4741915"/>
          </a:xfrm>
          <a:prstGeom prst="rect">
            <a:avLst/>
          </a:prstGeom>
          <a:solidFill>
            <a:srgbClr val="891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57900" y="1"/>
            <a:ext cx="3086100" cy="4741914"/>
          </a:xfrm>
          <a:prstGeom prst="rect">
            <a:avLst/>
          </a:prstGeom>
        </p:spPr>
      </p:pic>
      <p:sp>
        <p:nvSpPr>
          <p:cNvPr id="12" name="Title 1"/>
          <p:cNvSpPr>
            <a:spLocks noGrp="1"/>
          </p:cNvSpPr>
          <p:nvPr>
            <p:ph type="title" hasCustomPrompt="1"/>
          </p:nvPr>
        </p:nvSpPr>
        <p:spPr bwMode="white">
          <a:xfrm>
            <a:off x="381001" y="1428750"/>
            <a:ext cx="5143500" cy="876301"/>
          </a:xfrm>
          <a:prstGeom prst="rect">
            <a:avLst/>
          </a:prstGeom>
        </p:spPr>
        <p:txBody>
          <a:bodyPr lIns="0" tIns="0" rIns="0" bIns="0" anchor="b" anchorCtr="0"/>
          <a:lstStyle>
            <a:lvl1pPr algn="l">
              <a:defRPr sz="1500" b="0" cap="none">
                <a:solidFill>
                  <a:schemeClr val="bg1"/>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1" y="2332029"/>
            <a:ext cx="5143501" cy="1697046"/>
          </a:xfrm>
          <a:prstGeom prst="rect">
            <a:avLst/>
          </a:prstGeom>
        </p:spPr>
        <p:txBody>
          <a:bodyPr lIns="0" tIns="0" rIns="0" bIns="0"/>
          <a:lstStyle>
            <a:lvl1pPr>
              <a:defRPr sz="2400" b="1">
                <a:solidFill>
                  <a:schemeClr val="bg1"/>
                </a:solidFill>
              </a:defRPr>
            </a:lvl1pPr>
          </a:lstStyle>
          <a:p>
            <a:pPr lvl="0"/>
            <a:r>
              <a:rPr lang="en-US" dirty="0"/>
              <a:t>Click to edit Section Title</a:t>
            </a:r>
          </a:p>
        </p:txBody>
      </p:sp>
    </p:spTree>
    <p:extLst>
      <p:ext uri="{BB962C8B-B14F-4D97-AF65-F5344CB8AC3E}">
        <p14:creationId xmlns:p14="http://schemas.microsoft.com/office/powerpoint/2010/main" val="34173805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rgbClr val="000000"/>
                </a:solidFill>
                <a:latin typeface="Arial" panose="020B0604020202020204" pitchFamily="34" charset="0"/>
                <a:cs typeface="Arial" panose="020B0604020202020204" pitchFamily="34" charset="0"/>
              </a:rPr>
              <a:t>Software Engineering Institute</a:t>
            </a:r>
          </a:p>
          <a:p>
            <a:r>
              <a:rPr lang="en-US" sz="900" dirty="0">
                <a:solidFill>
                  <a:srgbClr val="000000"/>
                </a:solidFill>
                <a:latin typeface="Arial" panose="020B0604020202020204" pitchFamily="34" charset="0"/>
                <a:cs typeface="Arial" panose="020B0604020202020204" pitchFamily="34" charset="0"/>
              </a:rPr>
              <a:t>Carnegie Mellon University</a:t>
            </a:r>
          </a:p>
          <a:p>
            <a:r>
              <a:rPr lang="en-US" sz="900" dirty="0">
                <a:solidFill>
                  <a:srgbClr val="000000"/>
                </a:solidFill>
                <a:latin typeface="Arial" panose="020B0604020202020204" pitchFamily="34" charset="0"/>
                <a:cs typeface="Arial" panose="020B0604020202020204" pitchFamily="34" charset="0"/>
              </a:rPr>
              <a:t>Pittsburgh, PA  15213</a:t>
            </a:r>
          </a:p>
        </p:txBody>
      </p:sp>
    </p:spTree>
    <p:extLst>
      <p:ext uri="{BB962C8B-B14F-4D97-AF65-F5344CB8AC3E}">
        <p14:creationId xmlns:p14="http://schemas.microsoft.com/office/powerpoint/2010/main" val="38800523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rgbClr val="000000"/>
                </a:solidFill>
                <a:latin typeface="Arial" panose="020B0604020202020204" pitchFamily="34" charset="0"/>
                <a:cs typeface="Arial" panose="020B0604020202020204" pitchFamily="34" charset="0"/>
              </a:rPr>
              <a:t>Software Engineering Institute</a:t>
            </a:r>
          </a:p>
          <a:p>
            <a:r>
              <a:rPr lang="en-US" sz="900" dirty="0">
                <a:solidFill>
                  <a:srgbClr val="000000"/>
                </a:solidFill>
                <a:latin typeface="Arial" panose="020B0604020202020204" pitchFamily="34" charset="0"/>
                <a:cs typeface="Arial" panose="020B0604020202020204" pitchFamily="34" charset="0"/>
              </a:rPr>
              <a:t>Carnegie Mellon University</a:t>
            </a:r>
          </a:p>
          <a:p>
            <a:r>
              <a:rPr lang="en-US" sz="900" dirty="0">
                <a:solidFill>
                  <a:srgbClr val="000000"/>
                </a:solidFill>
                <a:latin typeface="Arial" panose="020B0604020202020204" pitchFamily="34" charset="0"/>
                <a:cs typeface="Arial" panose="020B0604020202020204" pitchFamily="34" charset="0"/>
              </a:rPr>
              <a:t>Pittsburgh, PA  15213</a:t>
            </a:r>
          </a:p>
        </p:txBody>
      </p:sp>
      <p:pic>
        <p:nvPicPr>
          <p:cNvPr id="9" name="Picture 8"/>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81002" y="284490"/>
            <a:ext cx="859536" cy="857471"/>
          </a:xfrm>
          <a:prstGeom prst="rect">
            <a:avLst/>
          </a:prstGeom>
        </p:spPr>
      </p:pic>
    </p:spTree>
    <p:extLst>
      <p:ext uri="{BB962C8B-B14F-4D97-AF65-F5344CB8AC3E}">
        <p14:creationId xmlns:p14="http://schemas.microsoft.com/office/powerpoint/2010/main" val="15070965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rgbClr val="000000"/>
                </a:solidFill>
                <a:latin typeface="Arial" panose="020B0604020202020204" pitchFamily="34" charset="0"/>
                <a:cs typeface="Arial" panose="020B0604020202020204" pitchFamily="34" charset="0"/>
              </a:rPr>
              <a:t>Software Engineering Institute</a:t>
            </a:r>
          </a:p>
          <a:p>
            <a:r>
              <a:rPr lang="en-US" sz="900" dirty="0">
                <a:solidFill>
                  <a:srgbClr val="000000"/>
                </a:solidFill>
                <a:latin typeface="Arial" panose="020B0604020202020204" pitchFamily="34" charset="0"/>
                <a:cs typeface="Arial" panose="020B0604020202020204" pitchFamily="34" charset="0"/>
              </a:rPr>
              <a:t>Carnegie Mellon University</a:t>
            </a:r>
          </a:p>
          <a:p>
            <a:r>
              <a:rPr lang="en-US" sz="900" dirty="0">
                <a:solidFill>
                  <a:srgbClr val="000000"/>
                </a:solidFill>
                <a:latin typeface="Arial" panose="020B0604020202020204" pitchFamily="34" charset="0"/>
                <a:cs typeface="Arial" panose="020B0604020202020204" pitchFamily="34" charset="0"/>
              </a:rPr>
              <a:t>Pittsburgh, PA  15213</a:t>
            </a:r>
          </a:p>
        </p:txBody>
      </p:sp>
      <p:pic>
        <p:nvPicPr>
          <p:cNvPr id="10" name="Picture 9"/>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81163" y="284988"/>
            <a:ext cx="859536" cy="857250"/>
          </a:xfrm>
          <a:prstGeom prst="rect">
            <a:avLst/>
          </a:prstGeom>
        </p:spPr>
      </p:pic>
    </p:spTree>
    <p:extLst>
      <p:ext uri="{BB962C8B-B14F-4D97-AF65-F5344CB8AC3E}">
        <p14:creationId xmlns:p14="http://schemas.microsoft.com/office/powerpoint/2010/main" val="34768377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752594"/>
          </a:xfrm>
          <a:prstGeom prst="rect">
            <a:avLst/>
          </a:prstGeom>
          <a:solidFill>
            <a:schemeClr val="bg2">
              <a:lumMod val="60000"/>
              <a:lumOff val="40000"/>
            </a:schemeClr>
          </a:solidFill>
        </p:spPr>
        <p:txBody>
          <a:bodyPr/>
          <a:lstStyle/>
          <a:p>
            <a:r>
              <a:rPr lang="en-US" dirty="0"/>
              <a:t>Drag picture to placeholder or click icon to add</a:t>
            </a:r>
          </a:p>
        </p:txBody>
      </p:sp>
      <p:sp>
        <p:nvSpPr>
          <p:cNvPr id="2" name="Title 1"/>
          <p:cNvSpPr>
            <a:spLocks noGrp="1"/>
          </p:cNvSpPr>
          <p:nvPr>
            <p:ph type="ctrTitle" hasCustomPrompt="1"/>
          </p:nvPr>
        </p:nvSpPr>
        <p:spPr>
          <a:xfrm>
            <a:off x="392114" y="200025"/>
            <a:ext cx="4789487" cy="2743200"/>
          </a:xfrm>
          <a:prstGeom prst="rect">
            <a:avLst/>
          </a:prstGeom>
        </p:spPr>
        <p:txBody>
          <a:bodyPr lIns="0" tIns="0" rIns="0" bIns="0" anchor="b">
            <a:normAutofit/>
          </a:bodyPr>
          <a:lstStyle>
            <a:lvl1pPr algn="l">
              <a:defRPr sz="2400">
                <a:solidFill>
                  <a:sysClr val="windowText" lastClr="000000"/>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1514475"/>
          </a:xfrm>
          <a:prstGeom prst="rect">
            <a:avLst/>
          </a:prstGeom>
        </p:spPr>
        <p:txBody>
          <a:bodyPr lIns="0" tIns="0" rIns="0" bIns="0">
            <a:norm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8211806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plai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6057900" cy="4741915"/>
          </a:xfrm>
          <a:prstGeom prst="rect">
            <a:avLst/>
          </a:prstGeom>
          <a:solidFill>
            <a:srgbClr val="891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57900" y="1"/>
            <a:ext cx="3086100" cy="4741914"/>
          </a:xfrm>
          <a:prstGeom prst="rect">
            <a:avLst/>
          </a:prstGeom>
        </p:spPr>
      </p:pic>
      <p:sp>
        <p:nvSpPr>
          <p:cNvPr id="12" name="Title 1"/>
          <p:cNvSpPr>
            <a:spLocks noGrp="1"/>
          </p:cNvSpPr>
          <p:nvPr>
            <p:ph type="title" hasCustomPrompt="1"/>
          </p:nvPr>
        </p:nvSpPr>
        <p:spPr bwMode="white">
          <a:xfrm>
            <a:off x="381001" y="1428750"/>
            <a:ext cx="5143500" cy="876301"/>
          </a:xfrm>
          <a:prstGeom prst="rect">
            <a:avLst/>
          </a:prstGeom>
        </p:spPr>
        <p:txBody>
          <a:bodyPr lIns="0" tIns="0" rIns="0" bIns="0" anchor="b" anchorCtr="0"/>
          <a:lstStyle>
            <a:lvl1pPr algn="l">
              <a:defRPr sz="1500" b="0" cap="none">
                <a:solidFill>
                  <a:schemeClr val="bg1"/>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1" y="2332029"/>
            <a:ext cx="5143501" cy="1697046"/>
          </a:xfrm>
          <a:prstGeom prst="rect">
            <a:avLst/>
          </a:prstGeom>
        </p:spPr>
        <p:txBody>
          <a:bodyPr lIns="0" tIns="0" rIns="0" bIns="0"/>
          <a:lstStyle>
            <a:lvl1pPr>
              <a:defRPr sz="2400" b="1">
                <a:solidFill>
                  <a:schemeClr val="bg1"/>
                </a:solidFill>
              </a:defRPr>
            </a:lvl1pPr>
          </a:lstStyle>
          <a:p>
            <a:pPr lvl="0"/>
            <a:r>
              <a:rPr lang="en-US" dirty="0"/>
              <a:t>Click to edit Section Title</a:t>
            </a:r>
          </a:p>
        </p:txBody>
      </p:sp>
    </p:spTree>
    <p:extLst>
      <p:ext uri="{BB962C8B-B14F-4D97-AF65-F5344CB8AC3E}">
        <p14:creationId xmlns:p14="http://schemas.microsoft.com/office/powerpoint/2010/main" val="4156526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70"/>
            <a:ext cx="9144000" cy="4739073"/>
          </a:xfrm>
          <a:prstGeom prst="rect">
            <a:avLst/>
          </a:prstGeom>
        </p:spPr>
      </p:pic>
      <p:sp>
        <p:nvSpPr>
          <p:cNvPr id="2" name="Title 1"/>
          <p:cNvSpPr>
            <a:spLocks noGrp="1"/>
          </p:cNvSpPr>
          <p:nvPr>
            <p:ph type="ctrTitle" hasCustomPrompt="1"/>
          </p:nvPr>
        </p:nvSpPr>
        <p:spPr>
          <a:xfrm>
            <a:off x="392114" y="1428750"/>
            <a:ext cx="4789487" cy="1514475"/>
          </a:xfrm>
          <a:prstGeom prst="rect">
            <a:avLst/>
          </a:prstGeom>
        </p:spPr>
        <p:txBody>
          <a:bodyPr lIns="0" tIns="0" rIns="0" bIns="0" anchor="t" anchorCtr="0">
            <a:normAutofit/>
          </a:bodyPr>
          <a:lstStyle>
            <a:lvl1pPr algn="l">
              <a:defRPr sz="24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971550"/>
          </a:xfrm>
          <a:prstGeom prst="rect">
            <a:avLst/>
          </a:prstGeom>
        </p:spPr>
        <p:txBody>
          <a:bodyPr lIns="0" tIns="0" rIns="0" bIns="0">
            <a:normAutofit/>
          </a:bodyP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Box 10"/>
          <p:cNvSpPr txBox="1"/>
          <p:nvPr userDrawn="1"/>
        </p:nvSpPr>
        <p:spPr>
          <a:xfrm>
            <a:off x="381001" y="4119965"/>
            <a:ext cx="2705100" cy="415498"/>
          </a:xfrm>
          <a:prstGeom prst="rect">
            <a:avLst/>
          </a:prstGeom>
          <a:noFill/>
        </p:spPr>
        <p:txBody>
          <a:bodyPr wrap="square" lIns="0" tIns="0" rIns="0" bIns="0" rtlCol="0">
            <a:spAutoFit/>
          </a:bodyPr>
          <a:lstStyle/>
          <a:p>
            <a:r>
              <a:rPr lang="en-US" sz="900" dirty="0">
                <a:solidFill>
                  <a:srgbClr val="000000"/>
                </a:solidFill>
                <a:latin typeface="Arial" panose="020B0604020202020204" pitchFamily="34" charset="0"/>
                <a:cs typeface="Arial" panose="020B0604020202020204" pitchFamily="34" charset="0"/>
              </a:rPr>
              <a:t>Software Engineering Institute</a:t>
            </a:r>
          </a:p>
          <a:p>
            <a:r>
              <a:rPr lang="en-US" sz="900" dirty="0">
                <a:solidFill>
                  <a:srgbClr val="000000"/>
                </a:solidFill>
                <a:latin typeface="Arial" panose="020B0604020202020204" pitchFamily="34" charset="0"/>
                <a:cs typeface="Arial" panose="020B0604020202020204" pitchFamily="34" charset="0"/>
              </a:rPr>
              <a:t>Carnegie Mellon University</a:t>
            </a:r>
          </a:p>
          <a:p>
            <a:r>
              <a:rPr lang="en-US" sz="900" dirty="0">
                <a:solidFill>
                  <a:srgbClr val="000000"/>
                </a:solidFill>
                <a:latin typeface="Arial" panose="020B0604020202020204" pitchFamily="34" charset="0"/>
                <a:cs typeface="Arial" panose="020B0604020202020204" pitchFamily="34" charset="0"/>
              </a:rPr>
              <a:t>Pittsburgh, PA  15213</a:t>
            </a:r>
          </a:p>
        </p:txBody>
      </p:sp>
      <p:pic>
        <p:nvPicPr>
          <p:cNvPr id="10" name="Picture 9"/>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81163" y="284988"/>
            <a:ext cx="859536" cy="857250"/>
          </a:xfrm>
          <a:prstGeom prst="rect">
            <a:avLst/>
          </a:prstGeom>
        </p:spPr>
      </p:pic>
    </p:spTree>
    <p:extLst>
      <p:ext uri="{BB962C8B-B14F-4D97-AF65-F5344CB8AC3E}">
        <p14:creationId xmlns:p14="http://schemas.microsoft.com/office/powerpoint/2010/main" val="419301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752594"/>
          </a:xfrm>
          <a:prstGeom prst="rect">
            <a:avLst/>
          </a:prstGeom>
          <a:solidFill>
            <a:schemeClr val="bg2">
              <a:lumMod val="60000"/>
              <a:lumOff val="40000"/>
            </a:schemeClr>
          </a:solidFill>
        </p:spPr>
        <p:txBody>
          <a:bodyPr/>
          <a:lstStyle/>
          <a:p>
            <a:r>
              <a:rPr lang="en-US" dirty="0"/>
              <a:t>Drag picture to placeholder or click icon to add</a:t>
            </a:r>
          </a:p>
        </p:txBody>
      </p:sp>
      <p:sp>
        <p:nvSpPr>
          <p:cNvPr id="2" name="Title 1"/>
          <p:cNvSpPr>
            <a:spLocks noGrp="1"/>
          </p:cNvSpPr>
          <p:nvPr>
            <p:ph type="ctrTitle" hasCustomPrompt="1"/>
          </p:nvPr>
        </p:nvSpPr>
        <p:spPr>
          <a:xfrm>
            <a:off x="392114" y="200025"/>
            <a:ext cx="4789487" cy="2743200"/>
          </a:xfrm>
          <a:prstGeom prst="rect">
            <a:avLst/>
          </a:prstGeom>
        </p:spPr>
        <p:txBody>
          <a:bodyPr lIns="0" tIns="0" rIns="0" bIns="0" anchor="b">
            <a:normAutofit/>
          </a:bodyPr>
          <a:lstStyle>
            <a:lvl1pPr algn="l">
              <a:defRPr sz="2400">
                <a:solidFill>
                  <a:sysClr val="windowText" lastClr="000000"/>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92114" y="3057525"/>
            <a:ext cx="4789487" cy="1514475"/>
          </a:xfrm>
          <a:prstGeom prst="rect">
            <a:avLst/>
          </a:prstGeom>
        </p:spPr>
        <p:txBody>
          <a:bodyPr lIns="0" tIns="0" rIns="0" bIns="0">
            <a:norm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2193561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slideLayout" Target="../slideLayouts/slideLayout52.xml"/><Relationship Id="rId47" Type="http://schemas.openxmlformats.org/officeDocument/2006/relationships/image" Target="../media/image1.png"/><Relationship Id="rId7" Type="http://schemas.openxmlformats.org/officeDocument/2006/relationships/slideLayout" Target="../slideLayouts/slideLayout1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45" Type="http://schemas.openxmlformats.org/officeDocument/2006/relationships/slideLayout" Target="../slideLayouts/slideLayout55.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4" Type="http://schemas.openxmlformats.org/officeDocument/2006/relationships/slideLayout" Target="../slideLayouts/slideLayout54.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slideLayout" Target="../slideLayouts/slideLayout53.xml"/><Relationship Id="rId8" Type="http://schemas.openxmlformats.org/officeDocument/2006/relationships/slideLayout" Target="../slideLayouts/slideLayout18.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46" Type="http://schemas.openxmlformats.org/officeDocument/2006/relationships/theme" Target="../theme/theme3.xml"/><Relationship Id="rId20" Type="http://schemas.openxmlformats.org/officeDocument/2006/relationships/slideLayout" Target="../slideLayouts/slideLayout30.xml"/><Relationship Id="rId41"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1.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4.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image" Target="../media/image1.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5.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image" Target="../media/image1.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heme" Target="../theme/theme6.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3.xml"/><Relationship Id="rId7" Type="http://schemas.openxmlformats.org/officeDocument/2006/relationships/image" Target="../media/image1.pn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theme" Target="../theme/theme7.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3"/>
          <p:cNvSpPr>
            <a:spLocks noChangeArrowheads="1"/>
          </p:cNvSpPr>
          <p:nvPr userDrawn="1"/>
        </p:nvSpPr>
        <p:spPr bwMode="white">
          <a:xfrm>
            <a:off x="3238500" y="4833649"/>
            <a:ext cx="3390900" cy="69250"/>
          </a:xfrm>
          <a:prstGeom prst="rect">
            <a:avLst/>
          </a:prstGeom>
          <a:noFill/>
          <a:ln w="9525">
            <a:noFill/>
            <a:miter lim="800000"/>
            <a:headEnd/>
            <a:tailEnd/>
          </a:ln>
          <a:effectLst/>
        </p:spPr>
        <p:txBody>
          <a:bodyPr wrap="square" lIns="0" tIns="0" rIns="34286" bIns="0" anchor="t" anchorCtr="0">
            <a:spAutoFit/>
          </a:bodyPr>
          <a:lstStyle/>
          <a:p>
            <a:pPr eaLnBrk="0" hangingPunct="0">
              <a:spcBef>
                <a:spcPct val="0"/>
              </a:spcBef>
            </a:pPr>
            <a:r>
              <a:rPr lang="en-US" sz="450" dirty="0">
                <a:solidFill>
                  <a:srgbClr val="000000"/>
                </a:solidFill>
                <a:latin typeface="Arial" panose="020B0604020202020204" pitchFamily="34" charset="0"/>
                <a:cs typeface="Arial" panose="020B0604020202020204" pitchFamily="34" charset="0"/>
              </a:rPr>
              <a:t>© 2018 Carnegie Mellon University</a:t>
            </a:r>
          </a:p>
        </p:txBody>
      </p:sp>
      <p:sp>
        <p:nvSpPr>
          <p:cNvPr id="9" name="TextBox 8"/>
          <p:cNvSpPr txBox="1"/>
          <p:nvPr userDrawn="1"/>
        </p:nvSpPr>
        <p:spPr>
          <a:xfrm>
            <a:off x="6781800" y="4833649"/>
            <a:ext cx="1943100" cy="138499"/>
          </a:xfrm>
          <a:prstGeom prst="rect">
            <a:avLst/>
          </a:prstGeom>
          <a:noFill/>
        </p:spPr>
        <p:txBody>
          <a:bodyPr wrap="square" lIns="0" tIns="0" rIns="0" bIns="0" rtlCol="0">
            <a:spAutoFit/>
          </a:bodyPr>
          <a:lstStyle/>
          <a:p>
            <a:r>
              <a:rPr lang="en-US" sz="450" dirty="0">
                <a:solidFill>
                  <a:srgbClr val="000000"/>
                </a:solidFill>
                <a:latin typeface="Arial"/>
                <a:cs typeface="Arial"/>
              </a:rPr>
              <a:t>[DISTRIBUTION STATEMENT A] Approved for public release and unlimited distribution.</a:t>
            </a:r>
          </a:p>
        </p:txBody>
      </p:sp>
      <p:sp>
        <p:nvSpPr>
          <p:cNvPr id="6" name="Rectangle 5"/>
          <p:cNvSpPr/>
          <p:nvPr userDrawn="1"/>
        </p:nvSpPr>
        <p:spPr>
          <a:xfrm>
            <a:off x="0" y="4739072"/>
            <a:ext cx="9144000" cy="137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7" name="Picture 6"/>
          <p:cNvPicPr>
            <a:picLocks noChangeAspect="1"/>
          </p:cNvPicPr>
          <p:nvPr userDrawn="1"/>
        </p:nvPicPr>
        <p:blipFill>
          <a:blip r:embed="rId7" cstate="screen">
            <a:alphaModFix amt="50000"/>
            <a:extLst>
              <a:ext uri="{28A0092B-C50C-407E-A947-70E740481C1C}">
                <a14:useLocalDpi xmlns:a14="http://schemas.microsoft.com/office/drawing/2010/main"/>
              </a:ext>
            </a:extLst>
          </a:blip>
          <a:stretch>
            <a:fillRect/>
          </a:stretch>
        </p:blipFill>
        <p:spPr>
          <a:xfrm>
            <a:off x="381000" y="4838051"/>
            <a:ext cx="1436914" cy="243598"/>
          </a:xfrm>
          <a:prstGeom prst="rect">
            <a:avLst/>
          </a:prstGeom>
        </p:spPr>
      </p:pic>
    </p:spTree>
    <p:extLst>
      <p:ext uri="{BB962C8B-B14F-4D97-AF65-F5344CB8AC3E}">
        <p14:creationId xmlns:p14="http://schemas.microsoft.com/office/powerpoint/2010/main" val="790223343"/>
      </p:ext>
    </p:extLst>
  </p:cSld>
  <p:clrMap bg1="lt1" tx1="dk1" bg2="lt2" tx2="dk2" accent1="accent1" accent2="accent2" accent3="accent3" accent4="accent4" accent5="accent5" accent6="accent6" hlink="hlink" folHlink="folHlink"/>
  <p:sldLayoutIdLst>
    <p:sldLayoutId id="2147483689" r:id="rId1"/>
    <p:sldLayoutId id="2147483706" r:id="rId2"/>
    <p:sldLayoutId id="2147483707" r:id="rId3"/>
    <p:sldLayoutId id="2147483690" r:id="rId4"/>
    <p:sldLayoutId id="2147483696" r:id="rId5"/>
  </p:sldLayoutIdLst>
  <p:txStyles>
    <p:title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6" userDrawn="1">
          <p15:clr>
            <a:srgbClr val="A4A3A4"/>
          </p15:clr>
        </p15:guide>
        <p15:guide id="2" pos="240" userDrawn="1">
          <p15:clr>
            <a:srgbClr val="A4A3A4"/>
          </p15:clr>
        </p15:guide>
        <p15:guide id="3" pos="600" userDrawn="1">
          <p15:clr>
            <a:srgbClr val="A4A3A4"/>
          </p15:clr>
        </p15:guide>
        <p15:guide id="4" pos="696" userDrawn="1">
          <p15:clr>
            <a:srgbClr val="A4A3A4"/>
          </p15:clr>
        </p15:guide>
        <p15:guide id="5" pos="1056" userDrawn="1">
          <p15:clr>
            <a:srgbClr val="A4A3A4"/>
          </p15:clr>
        </p15:guide>
        <p15:guide id="6" pos="1152" userDrawn="1">
          <p15:clr>
            <a:srgbClr val="A4A3A4"/>
          </p15:clr>
        </p15:guide>
        <p15:guide id="7" pos="1488" userDrawn="1">
          <p15:clr>
            <a:srgbClr val="A4A3A4"/>
          </p15:clr>
        </p15:guide>
        <p15:guide id="8" pos="1584" userDrawn="1">
          <p15:clr>
            <a:srgbClr val="A4A3A4"/>
          </p15:clr>
        </p15:guide>
        <p15:guide id="9" pos="1944" userDrawn="1">
          <p15:clr>
            <a:srgbClr val="A4A3A4"/>
          </p15:clr>
        </p15:guide>
        <p15:guide id="10" pos="2040" userDrawn="1">
          <p15:clr>
            <a:srgbClr val="A4A3A4"/>
          </p15:clr>
        </p15:guide>
        <p15:guide id="11" pos="2376" userDrawn="1">
          <p15:clr>
            <a:srgbClr val="A4A3A4"/>
          </p15:clr>
        </p15:guide>
        <p15:guide id="12" pos="2472" userDrawn="1">
          <p15:clr>
            <a:srgbClr val="A4A3A4"/>
          </p15:clr>
        </p15:guide>
        <p15:guide id="13" pos="2832" userDrawn="1">
          <p15:clr>
            <a:srgbClr val="A4A3A4"/>
          </p15:clr>
        </p15:guide>
        <p15:guide id="14" pos="2928" userDrawn="1">
          <p15:clr>
            <a:srgbClr val="A4A3A4"/>
          </p15:clr>
        </p15:guide>
        <p15:guide id="15" pos="3264" userDrawn="1">
          <p15:clr>
            <a:srgbClr val="A4A3A4"/>
          </p15:clr>
        </p15:guide>
        <p15:guide id="16" pos="3360" userDrawn="1">
          <p15:clr>
            <a:srgbClr val="A4A3A4"/>
          </p15:clr>
        </p15:guide>
        <p15:guide id="17" pos="3720" userDrawn="1">
          <p15:clr>
            <a:srgbClr val="A4A3A4"/>
          </p15:clr>
        </p15:guide>
        <p15:guide id="18" pos="3816" userDrawn="1">
          <p15:clr>
            <a:srgbClr val="A4A3A4"/>
          </p15:clr>
        </p15:guide>
        <p15:guide id="19" pos="4176" userDrawn="1">
          <p15:clr>
            <a:srgbClr val="A4A3A4"/>
          </p15:clr>
        </p15:guide>
        <p15:guide id="20" pos="4272" userDrawn="1">
          <p15:clr>
            <a:srgbClr val="A4A3A4"/>
          </p15:clr>
        </p15:guide>
        <p15:guide id="21" pos="4608" userDrawn="1">
          <p15:clr>
            <a:srgbClr val="A4A3A4"/>
          </p15:clr>
        </p15:guide>
        <p15:guide id="22" pos="4704" userDrawn="1">
          <p15:clr>
            <a:srgbClr val="A4A3A4"/>
          </p15:clr>
        </p15:guide>
        <p15:guide id="23" pos="5040" userDrawn="1">
          <p15:clr>
            <a:srgbClr val="A4A3A4"/>
          </p15:clr>
        </p15:guide>
        <p15:guide id="24" pos="5136" userDrawn="1">
          <p15:clr>
            <a:srgbClr val="A4A3A4"/>
          </p15:clr>
        </p15:guide>
        <p15:guide id="25" pos="5496" userDrawn="1">
          <p15:clr>
            <a:srgbClr val="A4A3A4"/>
          </p15:clr>
        </p15:guide>
        <p15:guide id="26" orient="horz" pos="450" userDrawn="1">
          <p15:clr>
            <a:srgbClr val="A4A3A4"/>
          </p15:clr>
        </p15:guide>
        <p15:guide id="27" orient="horz" pos="540" userDrawn="1">
          <p15:clr>
            <a:srgbClr val="A4A3A4"/>
          </p15:clr>
        </p15:guide>
        <p15:guide id="28" orient="horz" pos="828" userDrawn="1">
          <p15:clr>
            <a:srgbClr val="A4A3A4"/>
          </p15:clr>
        </p15:guide>
        <p15:guide id="29" orient="horz" pos="900" userDrawn="1">
          <p15:clr>
            <a:srgbClr val="A4A3A4"/>
          </p15:clr>
        </p15:guide>
        <p15:guide id="30" orient="horz" pos="1170" userDrawn="1">
          <p15:clr>
            <a:srgbClr val="A4A3A4"/>
          </p15:clr>
        </p15:guide>
        <p15:guide id="31" orient="horz" pos="1242" userDrawn="1">
          <p15:clr>
            <a:srgbClr val="A4A3A4"/>
          </p15:clr>
        </p15:guide>
        <p15:guide id="32" orient="horz" pos="1512" userDrawn="1">
          <p15:clr>
            <a:srgbClr val="A4A3A4"/>
          </p15:clr>
        </p15:guide>
        <p15:guide id="33" orient="horz" pos="1584" userDrawn="1">
          <p15:clr>
            <a:srgbClr val="A4A3A4"/>
          </p15:clr>
        </p15:guide>
        <p15:guide id="34" orient="horz" pos="1854" userDrawn="1">
          <p15:clr>
            <a:srgbClr val="A4A3A4"/>
          </p15:clr>
        </p15:guide>
        <p15:guide id="35" orient="horz" pos="1926" userDrawn="1">
          <p15:clr>
            <a:srgbClr val="A4A3A4"/>
          </p15:clr>
        </p15:guide>
        <p15:guide id="36" orient="horz" pos="2196" userDrawn="1">
          <p15:clr>
            <a:srgbClr val="A4A3A4"/>
          </p15:clr>
        </p15:guide>
        <p15:guide id="37" orient="horz" pos="2268" userDrawn="1">
          <p15:clr>
            <a:srgbClr val="A4A3A4"/>
          </p15:clr>
        </p15:guide>
        <p15:guide id="38" orient="horz" pos="2538" userDrawn="1">
          <p15:clr>
            <a:srgbClr val="A4A3A4"/>
          </p15:clr>
        </p15:guide>
        <p15:guide id="39" orient="horz" pos="2610" userDrawn="1">
          <p15:clr>
            <a:srgbClr val="A4A3A4"/>
          </p15:clr>
        </p15:guide>
        <p15:guide id="40" orient="horz" pos="2916" userDrawn="1">
          <p15:clr>
            <a:srgbClr val="A4A3A4"/>
          </p15:clr>
        </p15:guide>
        <p15:guide id="41" pos="2880" userDrawn="1">
          <p15:clr>
            <a:srgbClr val="F26B43"/>
          </p15:clr>
        </p15:guide>
        <p15:guide id="42" orient="horz" pos="16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3"/>
          <p:cNvSpPr>
            <a:spLocks noChangeArrowheads="1"/>
          </p:cNvSpPr>
          <p:nvPr userDrawn="1"/>
        </p:nvSpPr>
        <p:spPr bwMode="white">
          <a:xfrm>
            <a:off x="3238500" y="4833649"/>
            <a:ext cx="3390900" cy="150041"/>
          </a:xfrm>
          <a:prstGeom prst="rect">
            <a:avLst/>
          </a:prstGeom>
          <a:noFill/>
          <a:ln w="9525">
            <a:noFill/>
            <a:miter lim="800000"/>
            <a:headEnd/>
            <a:tailEnd/>
          </a:ln>
          <a:effectLst/>
        </p:spPr>
        <p:txBody>
          <a:bodyPr wrap="square" lIns="0" tIns="0" rIns="34286" bIns="0" anchor="t" anchorCtr="0">
            <a:spAutoFit/>
          </a:bodyPr>
          <a:lstStyle/>
          <a:p>
            <a:pPr eaLnBrk="0" hangingPunct="0">
              <a:spcBef>
                <a:spcPct val="0"/>
              </a:spcBef>
            </a:pPr>
            <a:r>
              <a:rPr lang="en-US" sz="525" b="1" dirty="0">
                <a:solidFill>
                  <a:srgbClr val="000000"/>
                </a:solidFill>
                <a:latin typeface="Arial" panose="020B0604020202020204" pitchFamily="34" charset="0"/>
                <a:cs typeface="Arial" panose="020B0604020202020204" pitchFamily="34" charset="0"/>
              </a:rPr>
              <a:t>Automating Static Analysis Alert Handling with Machine Learning: 2016-2018</a:t>
            </a:r>
          </a:p>
          <a:p>
            <a:pPr eaLnBrk="0" hangingPunct="0">
              <a:spcBef>
                <a:spcPct val="0"/>
              </a:spcBef>
            </a:pPr>
            <a:r>
              <a:rPr lang="en-US" sz="450" dirty="0">
                <a:solidFill>
                  <a:srgbClr val="000000"/>
                </a:solidFill>
                <a:latin typeface="Arial" panose="020B0604020202020204" pitchFamily="34" charset="0"/>
                <a:cs typeface="Arial" panose="020B0604020202020204" pitchFamily="34" charset="0"/>
              </a:rPr>
              <a:t>© 2018 Carnegie Mellon University</a:t>
            </a:r>
          </a:p>
        </p:txBody>
      </p:sp>
      <p:sp>
        <p:nvSpPr>
          <p:cNvPr id="9" name="TextBox 8"/>
          <p:cNvSpPr txBox="1"/>
          <p:nvPr userDrawn="1"/>
        </p:nvSpPr>
        <p:spPr>
          <a:xfrm>
            <a:off x="6781800" y="4833649"/>
            <a:ext cx="1943100" cy="138499"/>
          </a:xfrm>
          <a:prstGeom prst="rect">
            <a:avLst/>
          </a:prstGeom>
          <a:noFill/>
        </p:spPr>
        <p:txBody>
          <a:bodyPr wrap="square" lIns="0" tIns="0" rIns="0" bIns="0" rtlCol="0">
            <a:spAutoFit/>
          </a:bodyPr>
          <a:lstStyle/>
          <a:p>
            <a:r>
              <a:rPr lang="en-US" sz="450" dirty="0">
                <a:solidFill>
                  <a:srgbClr val="000000"/>
                </a:solidFill>
                <a:latin typeface="Arial"/>
                <a:cs typeface="Arial"/>
              </a:rPr>
              <a:t>[DISTRIBUTION STATEMENT A] Approved for public release and unlimited distribution.</a:t>
            </a:r>
          </a:p>
        </p:txBody>
      </p:sp>
      <p:sp>
        <p:nvSpPr>
          <p:cNvPr id="6" name="Rectangle 5"/>
          <p:cNvSpPr/>
          <p:nvPr userDrawn="1"/>
        </p:nvSpPr>
        <p:spPr>
          <a:xfrm>
            <a:off x="0" y="4739072"/>
            <a:ext cx="9144000" cy="137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7" name="Picture 6"/>
          <p:cNvPicPr>
            <a:picLocks noChangeAspect="1"/>
          </p:cNvPicPr>
          <p:nvPr userDrawn="1"/>
        </p:nvPicPr>
        <p:blipFill>
          <a:blip r:embed="rId7" cstate="screen">
            <a:alphaModFix amt="50000"/>
            <a:extLst>
              <a:ext uri="{28A0092B-C50C-407E-A947-70E740481C1C}">
                <a14:useLocalDpi xmlns:a14="http://schemas.microsoft.com/office/drawing/2010/main"/>
              </a:ext>
            </a:extLst>
          </a:blip>
          <a:stretch>
            <a:fillRect/>
          </a:stretch>
        </p:blipFill>
        <p:spPr>
          <a:xfrm>
            <a:off x="381000" y="4838051"/>
            <a:ext cx="1436914" cy="243598"/>
          </a:xfrm>
          <a:prstGeom prst="rect">
            <a:avLst/>
          </a:prstGeom>
        </p:spPr>
      </p:pic>
    </p:spTree>
    <p:extLst>
      <p:ext uri="{BB962C8B-B14F-4D97-AF65-F5344CB8AC3E}">
        <p14:creationId xmlns:p14="http://schemas.microsoft.com/office/powerpoint/2010/main" val="21101578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txStyles>
    <p:title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6">
          <p15:clr>
            <a:srgbClr val="A4A3A4"/>
          </p15:clr>
        </p15:guide>
        <p15:guide id="2" pos="240">
          <p15:clr>
            <a:srgbClr val="A4A3A4"/>
          </p15:clr>
        </p15:guide>
        <p15:guide id="3" pos="600">
          <p15:clr>
            <a:srgbClr val="A4A3A4"/>
          </p15:clr>
        </p15:guide>
        <p15:guide id="4" pos="696">
          <p15:clr>
            <a:srgbClr val="A4A3A4"/>
          </p15:clr>
        </p15:guide>
        <p15:guide id="5" pos="1056">
          <p15:clr>
            <a:srgbClr val="A4A3A4"/>
          </p15:clr>
        </p15:guide>
        <p15:guide id="6" pos="1152">
          <p15:clr>
            <a:srgbClr val="A4A3A4"/>
          </p15:clr>
        </p15:guide>
        <p15:guide id="7" pos="1488">
          <p15:clr>
            <a:srgbClr val="A4A3A4"/>
          </p15:clr>
        </p15:guide>
        <p15:guide id="8" pos="1584">
          <p15:clr>
            <a:srgbClr val="A4A3A4"/>
          </p15:clr>
        </p15:guide>
        <p15:guide id="9" pos="1944">
          <p15:clr>
            <a:srgbClr val="A4A3A4"/>
          </p15:clr>
        </p15:guide>
        <p15:guide id="10" pos="2040">
          <p15:clr>
            <a:srgbClr val="A4A3A4"/>
          </p15:clr>
        </p15:guide>
        <p15:guide id="11" pos="2376">
          <p15:clr>
            <a:srgbClr val="A4A3A4"/>
          </p15:clr>
        </p15:guide>
        <p15:guide id="12" pos="2472">
          <p15:clr>
            <a:srgbClr val="A4A3A4"/>
          </p15:clr>
        </p15:guide>
        <p15:guide id="13" pos="2832">
          <p15:clr>
            <a:srgbClr val="A4A3A4"/>
          </p15:clr>
        </p15:guide>
        <p15:guide id="14" pos="2928">
          <p15:clr>
            <a:srgbClr val="A4A3A4"/>
          </p15:clr>
        </p15:guide>
        <p15:guide id="15" pos="3264">
          <p15:clr>
            <a:srgbClr val="A4A3A4"/>
          </p15:clr>
        </p15:guide>
        <p15:guide id="16" pos="3360">
          <p15:clr>
            <a:srgbClr val="A4A3A4"/>
          </p15:clr>
        </p15:guide>
        <p15:guide id="17" pos="3720">
          <p15:clr>
            <a:srgbClr val="A4A3A4"/>
          </p15:clr>
        </p15:guide>
        <p15:guide id="18" pos="3816">
          <p15:clr>
            <a:srgbClr val="A4A3A4"/>
          </p15:clr>
        </p15:guide>
        <p15:guide id="19" pos="4176">
          <p15:clr>
            <a:srgbClr val="A4A3A4"/>
          </p15:clr>
        </p15:guide>
        <p15:guide id="20" pos="4272">
          <p15:clr>
            <a:srgbClr val="A4A3A4"/>
          </p15:clr>
        </p15:guide>
        <p15:guide id="21" pos="4608">
          <p15:clr>
            <a:srgbClr val="A4A3A4"/>
          </p15:clr>
        </p15:guide>
        <p15:guide id="22" pos="4704">
          <p15:clr>
            <a:srgbClr val="A4A3A4"/>
          </p15:clr>
        </p15:guide>
        <p15:guide id="23" pos="5040">
          <p15:clr>
            <a:srgbClr val="A4A3A4"/>
          </p15:clr>
        </p15:guide>
        <p15:guide id="24" pos="5136">
          <p15:clr>
            <a:srgbClr val="A4A3A4"/>
          </p15:clr>
        </p15:guide>
        <p15:guide id="25" pos="5496">
          <p15:clr>
            <a:srgbClr val="A4A3A4"/>
          </p15:clr>
        </p15:guide>
        <p15:guide id="26" orient="horz" pos="450">
          <p15:clr>
            <a:srgbClr val="A4A3A4"/>
          </p15:clr>
        </p15:guide>
        <p15:guide id="27" orient="horz" pos="540">
          <p15:clr>
            <a:srgbClr val="A4A3A4"/>
          </p15:clr>
        </p15:guide>
        <p15:guide id="28" orient="horz" pos="828">
          <p15:clr>
            <a:srgbClr val="A4A3A4"/>
          </p15:clr>
        </p15:guide>
        <p15:guide id="29" orient="horz" pos="900">
          <p15:clr>
            <a:srgbClr val="A4A3A4"/>
          </p15:clr>
        </p15:guide>
        <p15:guide id="30" orient="horz" pos="1170">
          <p15:clr>
            <a:srgbClr val="A4A3A4"/>
          </p15:clr>
        </p15:guide>
        <p15:guide id="31" orient="horz" pos="1242">
          <p15:clr>
            <a:srgbClr val="A4A3A4"/>
          </p15:clr>
        </p15:guide>
        <p15:guide id="32" orient="horz" pos="1512">
          <p15:clr>
            <a:srgbClr val="A4A3A4"/>
          </p15:clr>
        </p15:guide>
        <p15:guide id="33" orient="horz" pos="1584">
          <p15:clr>
            <a:srgbClr val="A4A3A4"/>
          </p15:clr>
        </p15:guide>
        <p15:guide id="34" orient="horz" pos="1854">
          <p15:clr>
            <a:srgbClr val="A4A3A4"/>
          </p15:clr>
        </p15:guide>
        <p15:guide id="35" orient="horz" pos="1926">
          <p15:clr>
            <a:srgbClr val="A4A3A4"/>
          </p15:clr>
        </p15:guide>
        <p15:guide id="36" orient="horz" pos="2196">
          <p15:clr>
            <a:srgbClr val="A4A3A4"/>
          </p15:clr>
        </p15:guide>
        <p15:guide id="37" orient="horz" pos="2268">
          <p15:clr>
            <a:srgbClr val="A4A3A4"/>
          </p15:clr>
        </p15:guide>
        <p15:guide id="38" orient="horz" pos="2538">
          <p15:clr>
            <a:srgbClr val="A4A3A4"/>
          </p15:clr>
        </p15:guide>
        <p15:guide id="39" orient="horz" pos="2610">
          <p15:clr>
            <a:srgbClr val="A4A3A4"/>
          </p15:clr>
        </p15:guide>
        <p15:guide id="40" orient="horz" pos="2916">
          <p15:clr>
            <a:srgbClr val="A4A3A4"/>
          </p15:clr>
        </p15:guide>
        <p15:guide id="41" pos="2880">
          <p15:clr>
            <a:srgbClr val="F26B43"/>
          </p15:clr>
        </p15:guide>
        <p15:guide id="42" orient="horz" pos="16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1741"/>
            <a:ext cx="7620000" cy="542642"/>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81001" y="811318"/>
            <a:ext cx="8340968" cy="373589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txBox="1">
            <a:spLocks/>
          </p:cNvSpPr>
          <p:nvPr userDrawn="1"/>
        </p:nvSpPr>
        <p:spPr>
          <a:xfrm>
            <a:off x="8320515" y="4802983"/>
            <a:ext cx="401455" cy="273844"/>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F7E23-1C34-42C1-89D5-26D10EBDB3B3}" type="slidenum">
              <a:rPr lang="en-US" sz="1050" smtClean="0">
                <a:solidFill>
                  <a:srgbClr val="FFFFFF">
                    <a:lumMod val="50000"/>
                  </a:srgbClr>
                </a:solidFill>
              </a:rPr>
              <a:pPr/>
              <a:t>‹#›</a:t>
            </a:fld>
            <a:endParaRPr lang="en-US" sz="1050" dirty="0">
              <a:solidFill>
                <a:srgbClr val="FFFFFF">
                  <a:lumMod val="50000"/>
                </a:srgbClr>
              </a:solidFill>
            </a:endParaRPr>
          </a:p>
        </p:txBody>
      </p:sp>
      <p:sp>
        <p:nvSpPr>
          <p:cNvPr id="16" name="Rectangle 73"/>
          <p:cNvSpPr>
            <a:spLocks noChangeArrowheads="1"/>
          </p:cNvSpPr>
          <p:nvPr userDrawn="1"/>
        </p:nvSpPr>
        <p:spPr bwMode="white">
          <a:xfrm>
            <a:off x="2828544" y="4833649"/>
            <a:ext cx="3076957" cy="150041"/>
          </a:xfrm>
          <a:prstGeom prst="rect">
            <a:avLst/>
          </a:prstGeom>
          <a:noFill/>
          <a:ln w="9525">
            <a:noFill/>
            <a:miter lim="800000"/>
            <a:headEnd/>
            <a:tailEnd/>
          </a:ln>
          <a:effectLst/>
        </p:spPr>
        <p:txBody>
          <a:bodyPr wrap="square" lIns="0" tIns="0" rIns="34286" bIns="0" anchor="t" anchorCtr="0">
            <a:spAutoFit/>
          </a:bodyPr>
          <a:lstStyle/>
          <a:p>
            <a:pPr eaLnBrk="0" hangingPunct="0">
              <a:spcBef>
                <a:spcPct val="0"/>
              </a:spcBef>
            </a:pPr>
            <a:r>
              <a:rPr lang="en-US" sz="525" b="1" dirty="0">
                <a:solidFill>
                  <a:srgbClr val="000000">
                    <a:lumMod val="50000"/>
                    <a:lumOff val="50000"/>
                  </a:srgbClr>
                </a:solidFill>
                <a:latin typeface="Arial" panose="020B0604020202020204" pitchFamily="34" charset="0"/>
                <a:cs typeface="Arial" panose="020B0604020202020204" pitchFamily="34" charset="0"/>
              </a:rPr>
              <a:t>Automating Static Analysis Alert Handling with Machine Learning: 2016-2018</a:t>
            </a:r>
          </a:p>
          <a:p>
            <a:pPr eaLnBrk="0" hangingPunct="0">
              <a:spcBef>
                <a:spcPct val="0"/>
              </a:spcBef>
            </a:pPr>
            <a:r>
              <a:rPr lang="en-US" sz="450" dirty="0">
                <a:solidFill>
                  <a:srgbClr val="000000">
                    <a:lumMod val="50000"/>
                    <a:lumOff val="50000"/>
                  </a:srgbClr>
                </a:solidFill>
                <a:latin typeface="Arial" panose="020B0604020202020204" pitchFamily="34" charset="0"/>
                <a:cs typeface="Arial" panose="020B0604020202020204" pitchFamily="34" charset="0"/>
              </a:rPr>
              <a:t>© 2018 Carnegie Mellon University</a:t>
            </a:r>
          </a:p>
        </p:txBody>
      </p:sp>
      <p:sp>
        <p:nvSpPr>
          <p:cNvPr id="17" name="TextBox 16"/>
          <p:cNvSpPr txBox="1"/>
          <p:nvPr userDrawn="1"/>
        </p:nvSpPr>
        <p:spPr>
          <a:xfrm>
            <a:off x="6057900" y="4833649"/>
            <a:ext cx="2095500" cy="138499"/>
          </a:xfrm>
          <a:prstGeom prst="rect">
            <a:avLst/>
          </a:prstGeom>
          <a:noFill/>
        </p:spPr>
        <p:txBody>
          <a:bodyPr wrap="square" lIns="0" tIns="0" rIns="0" bIns="0" rtlCol="0">
            <a:spAutoFit/>
          </a:bodyPr>
          <a:lstStyle/>
          <a:p>
            <a:r>
              <a:rPr lang="en-US" sz="450" dirty="0">
                <a:solidFill>
                  <a:srgbClr val="000000"/>
                </a:solidFill>
                <a:latin typeface="Arial"/>
                <a:cs typeface="Arial"/>
              </a:rPr>
              <a:t>[DISTRIBUTION STATEMENT A] Approved for public release and unlimited distribution.</a:t>
            </a:r>
          </a:p>
        </p:txBody>
      </p:sp>
      <p:sp>
        <p:nvSpPr>
          <p:cNvPr id="18" name="Rectangle 17"/>
          <p:cNvSpPr/>
          <p:nvPr userDrawn="1"/>
        </p:nvSpPr>
        <p:spPr>
          <a:xfrm>
            <a:off x="0" y="4739072"/>
            <a:ext cx="9144000" cy="137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9" name="Picture 8"/>
          <p:cNvPicPr>
            <a:picLocks noChangeAspect="1"/>
          </p:cNvPicPr>
          <p:nvPr userDrawn="1"/>
        </p:nvPicPr>
        <p:blipFill>
          <a:blip r:embed="rId47" cstate="screen">
            <a:alphaModFix amt="50000"/>
            <a:extLst>
              <a:ext uri="{28A0092B-C50C-407E-A947-70E740481C1C}">
                <a14:useLocalDpi xmlns:a14="http://schemas.microsoft.com/office/drawing/2010/main"/>
              </a:ext>
            </a:extLst>
          </a:blip>
          <a:stretch>
            <a:fillRect/>
          </a:stretch>
        </p:blipFill>
        <p:spPr>
          <a:xfrm>
            <a:off x="381000" y="4838051"/>
            <a:ext cx="1436914" cy="243598"/>
          </a:xfrm>
          <a:prstGeom prst="rect">
            <a:avLst/>
          </a:prstGeom>
        </p:spPr>
      </p:pic>
    </p:spTree>
    <p:extLst>
      <p:ext uri="{BB962C8B-B14F-4D97-AF65-F5344CB8AC3E}">
        <p14:creationId xmlns:p14="http://schemas.microsoft.com/office/powerpoint/2010/main" val="339971705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6" r:id="rId10"/>
    <p:sldLayoutId id="2147483727" r:id="rId11"/>
    <p:sldLayoutId id="2147483728" r:id="rId12"/>
    <p:sldLayoutId id="2147483729" r:id="rId13"/>
    <p:sldLayoutId id="2147483730" r:id="rId14"/>
    <p:sldLayoutId id="2147483733"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20" r:id="rId25"/>
    <p:sldLayoutId id="2147483821" r:id="rId26"/>
    <p:sldLayoutId id="2147483828" r:id="rId27"/>
    <p:sldLayoutId id="2147483834" r:id="rId28"/>
    <p:sldLayoutId id="2147483835" r:id="rId29"/>
    <p:sldLayoutId id="2147483836" r:id="rId30"/>
    <p:sldLayoutId id="2147483839" r:id="rId31"/>
    <p:sldLayoutId id="2147483841" r:id="rId32"/>
    <p:sldLayoutId id="2147483842" r:id="rId33"/>
    <p:sldLayoutId id="2147483843" r:id="rId34"/>
    <p:sldLayoutId id="2147483844" r:id="rId35"/>
    <p:sldLayoutId id="2147483845" r:id="rId36"/>
    <p:sldLayoutId id="2147483846" r:id="rId37"/>
    <p:sldLayoutId id="2147483847" r:id="rId38"/>
    <p:sldLayoutId id="2147483848" r:id="rId39"/>
    <p:sldLayoutId id="2147483849" r:id="rId40"/>
    <p:sldLayoutId id="2147483850" r:id="rId41"/>
    <p:sldLayoutId id="2147483851" r:id="rId42"/>
    <p:sldLayoutId id="2147483852" r:id="rId43"/>
    <p:sldLayoutId id="2147483853" r:id="rId44"/>
    <p:sldLayoutId id="2147483854" r:id="rId45"/>
  </p:sldLayoutIdLst>
  <p:txStyles>
    <p:title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6">
          <p15:clr>
            <a:srgbClr val="A4A3A4"/>
          </p15:clr>
        </p15:guide>
        <p15:guide id="2" pos="240">
          <p15:clr>
            <a:srgbClr val="A4A3A4"/>
          </p15:clr>
        </p15:guide>
        <p15:guide id="3" pos="600">
          <p15:clr>
            <a:srgbClr val="A4A3A4"/>
          </p15:clr>
        </p15:guide>
        <p15:guide id="4" pos="696">
          <p15:clr>
            <a:srgbClr val="A4A3A4"/>
          </p15:clr>
        </p15:guide>
        <p15:guide id="5" pos="1056">
          <p15:clr>
            <a:srgbClr val="A4A3A4"/>
          </p15:clr>
        </p15:guide>
        <p15:guide id="6" pos="1152">
          <p15:clr>
            <a:srgbClr val="A4A3A4"/>
          </p15:clr>
        </p15:guide>
        <p15:guide id="7" pos="1488">
          <p15:clr>
            <a:srgbClr val="A4A3A4"/>
          </p15:clr>
        </p15:guide>
        <p15:guide id="8" pos="1584">
          <p15:clr>
            <a:srgbClr val="A4A3A4"/>
          </p15:clr>
        </p15:guide>
        <p15:guide id="9" pos="1944">
          <p15:clr>
            <a:srgbClr val="A4A3A4"/>
          </p15:clr>
        </p15:guide>
        <p15:guide id="10" pos="2040">
          <p15:clr>
            <a:srgbClr val="A4A3A4"/>
          </p15:clr>
        </p15:guide>
        <p15:guide id="11" pos="2376">
          <p15:clr>
            <a:srgbClr val="A4A3A4"/>
          </p15:clr>
        </p15:guide>
        <p15:guide id="12" pos="2472">
          <p15:clr>
            <a:srgbClr val="A4A3A4"/>
          </p15:clr>
        </p15:guide>
        <p15:guide id="13" pos="2832">
          <p15:clr>
            <a:srgbClr val="A4A3A4"/>
          </p15:clr>
        </p15:guide>
        <p15:guide id="14" pos="2928">
          <p15:clr>
            <a:srgbClr val="A4A3A4"/>
          </p15:clr>
        </p15:guide>
        <p15:guide id="15" pos="3264">
          <p15:clr>
            <a:srgbClr val="A4A3A4"/>
          </p15:clr>
        </p15:guide>
        <p15:guide id="16" pos="3360">
          <p15:clr>
            <a:srgbClr val="A4A3A4"/>
          </p15:clr>
        </p15:guide>
        <p15:guide id="17" pos="3720">
          <p15:clr>
            <a:srgbClr val="A4A3A4"/>
          </p15:clr>
        </p15:guide>
        <p15:guide id="18" pos="3816">
          <p15:clr>
            <a:srgbClr val="A4A3A4"/>
          </p15:clr>
        </p15:guide>
        <p15:guide id="19" pos="4176">
          <p15:clr>
            <a:srgbClr val="A4A3A4"/>
          </p15:clr>
        </p15:guide>
        <p15:guide id="20" pos="4272">
          <p15:clr>
            <a:srgbClr val="A4A3A4"/>
          </p15:clr>
        </p15:guide>
        <p15:guide id="21" pos="4608">
          <p15:clr>
            <a:srgbClr val="A4A3A4"/>
          </p15:clr>
        </p15:guide>
        <p15:guide id="22" pos="4704">
          <p15:clr>
            <a:srgbClr val="A4A3A4"/>
          </p15:clr>
        </p15:guide>
        <p15:guide id="23" pos="5040">
          <p15:clr>
            <a:srgbClr val="A4A3A4"/>
          </p15:clr>
        </p15:guide>
        <p15:guide id="24" pos="5136">
          <p15:clr>
            <a:srgbClr val="A4A3A4"/>
          </p15:clr>
        </p15:guide>
        <p15:guide id="25" pos="5496">
          <p15:clr>
            <a:srgbClr val="A4A3A4"/>
          </p15:clr>
        </p15:guide>
        <p15:guide id="26" orient="horz" pos="450">
          <p15:clr>
            <a:srgbClr val="A4A3A4"/>
          </p15:clr>
        </p15:guide>
        <p15:guide id="27" orient="horz" pos="540">
          <p15:clr>
            <a:srgbClr val="A4A3A4"/>
          </p15:clr>
        </p15:guide>
        <p15:guide id="28" orient="horz" pos="828">
          <p15:clr>
            <a:srgbClr val="A4A3A4"/>
          </p15:clr>
        </p15:guide>
        <p15:guide id="29" orient="horz" pos="900">
          <p15:clr>
            <a:srgbClr val="A4A3A4"/>
          </p15:clr>
        </p15:guide>
        <p15:guide id="30" orient="horz" pos="1170">
          <p15:clr>
            <a:srgbClr val="A4A3A4"/>
          </p15:clr>
        </p15:guide>
        <p15:guide id="31" orient="horz" pos="1242">
          <p15:clr>
            <a:srgbClr val="A4A3A4"/>
          </p15:clr>
        </p15:guide>
        <p15:guide id="32" orient="horz" pos="1512">
          <p15:clr>
            <a:srgbClr val="A4A3A4"/>
          </p15:clr>
        </p15:guide>
        <p15:guide id="33" orient="horz" pos="1584">
          <p15:clr>
            <a:srgbClr val="A4A3A4"/>
          </p15:clr>
        </p15:guide>
        <p15:guide id="34" orient="horz" pos="1854">
          <p15:clr>
            <a:srgbClr val="A4A3A4"/>
          </p15:clr>
        </p15:guide>
        <p15:guide id="35" orient="horz" pos="1926">
          <p15:clr>
            <a:srgbClr val="A4A3A4"/>
          </p15:clr>
        </p15:guide>
        <p15:guide id="36" orient="horz" pos="2196">
          <p15:clr>
            <a:srgbClr val="A4A3A4"/>
          </p15:clr>
        </p15:guide>
        <p15:guide id="37" orient="horz" pos="2268">
          <p15:clr>
            <a:srgbClr val="A4A3A4"/>
          </p15:clr>
        </p15:guide>
        <p15:guide id="38" orient="horz" pos="2538">
          <p15:clr>
            <a:srgbClr val="A4A3A4"/>
          </p15:clr>
        </p15:guide>
        <p15:guide id="39" orient="horz" pos="2610">
          <p15:clr>
            <a:srgbClr val="A4A3A4"/>
          </p15:clr>
        </p15:guide>
        <p15:guide id="40" orient="horz" pos="2880">
          <p15:clr>
            <a:srgbClr val="A4A3A4"/>
          </p15:clr>
        </p15:guide>
        <p15:guide id="41" pos="2880">
          <p15:clr>
            <a:srgbClr val="F26B43"/>
          </p15:clr>
        </p15:guide>
        <p15:guide id="42" orient="horz" pos="16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3"/>
          <p:cNvSpPr>
            <a:spLocks noChangeArrowheads="1"/>
          </p:cNvSpPr>
          <p:nvPr userDrawn="1"/>
        </p:nvSpPr>
        <p:spPr bwMode="white">
          <a:xfrm>
            <a:off x="3238500" y="4833649"/>
            <a:ext cx="3390900" cy="69250"/>
          </a:xfrm>
          <a:prstGeom prst="rect">
            <a:avLst/>
          </a:prstGeom>
          <a:noFill/>
          <a:ln w="9525">
            <a:noFill/>
            <a:miter lim="800000"/>
            <a:headEnd/>
            <a:tailEnd/>
          </a:ln>
          <a:effectLst/>
        </p:spPr>
        <p:txBody>
          <a:bodyPr wrap="square" lIns="0" tIns="0" rIns="34286" bIns="0" anchor="t" anchorCtr="0">
            <a:spAutoFit/>
          </a:bodyPr>
          <a:lstStyle/>
          <a:p>
            <a:pPr eaLnBrk="0" hangingPunct="0">
              <a:spcBef>
                <a:spcPct val="0"/>
              </a:spcBef>
            </a:pPr>
            <a:r>
              <a:rPr lang="en-US" sz="450" dirty="0">
                <a:solidFill>
                  <a:srgbClr val="000000"/>
                </a:solidFill>
                <a:latin typeface="Arial" panose="020B0604020202020204" pitchFamily="34" charset="0"/>
                <a:cs typeface="Arial" panose="020B0604020202020204" pitchFamily="34" charset="0"/>
              </a:rPr>
              <a:t>© 2018 Carnegie Mellon University</a:t>
            </a:r>
          </a:p>
        </p:txBody>
      </p:sp>
      <p:sp>
        <p:nvSpPr>
          <p:cNvPr id="9" name="TextBox 8"/>
          <p:cNvSpPr txBox="1"/>
          <p:nvPr userDrawn="1"/>
        </p:nvSpPr>
        <p:spPr>
          <a:xfrm>
            <a:off x="6781800" y="4833649"/>
            <a:ext cx="1943100" cy="138499"/>
          </a:xfrm>
          <a:prstGeom prst="rect">
            <a:avLst/>
          </a:prstGeom>
          <a:noFill/>
        </p:spPr>
        <p:txBody>
          <a:bodyPr wrap="square" lIns="0" tIns="0" rIns="0" bIns="0" rtlCol="0">
            <a:spAutoFit/>
          </a:bodyPr>
          <a:lstStyle/>
          <a:p>
            <a:r>
              <a:rPr lang="en-US" sz="450" dirty="0">
                <a:solidFill>
                  <a:srgbClr val="000000"/>
                </a:solidFill>
                <a:latin typeface="Arial"/>
                <a:cs typeface="Arial"/>
              </a:rPr>
              <a:t>[DISTRIBUTION STATEMENT A] Approved for public release and unlimited distribution.</a:t>
            </a:r>
          </a:p>
        </p:txBody>
      </p:sp>
      <p:sp>
        <p:nvSpPr>
          <p:cNvPr id="6" name="Rectangle 5"/>
          <p:cNvSpPr/>
          <p:nvPr userDrawn="1"/>
        </p:nvSpPr>
        <p:spPr>
          <a:xfrm>
            <a:off x="0" y="4739072"/>
            <a:ext cx="9144000" cy="137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7" name="Picture 6"/>
          <p:cNvPicPr>
            <a:picLocks noChangeAspect="1"/>
          </p:cNvPicPr>
          <p:nvPr userDrawn="1"/>
        </p:nvPicPr>
        <p:blipFill>
          <a:blip r:embed="rId7" cstate="screen">
            <a:alphaModFix amt="50000"/>
            <a:extLst>
              <a:ext uri="{28A0092B-C50C-407E-A947-70E740481C1C}">
                <a14:useLocalDpi xmlns:a14="http://schemas.microsoft.com/office/drawing/2010/main"/>
              </a:ext>
            </a:extLst>
          </a:blip>
          <a:stretch>
            <a:fillRect/>
          </a:stretch>
        </p:blipFill>
        <p:spPr>
          <a:xfrm>
            <a:off x="381000" y="4838051"/>
            <a:ext cx="1436914" cy="243598"/>
          </a:xfrm>
          <a:prstGeom prst="rect">
            <a:avLst/>
          </a:prstGeom>
        </p:spPr>
      </p:pic>
    </p:spTree>
    <p:extLst>
      <p:ext uri="{BB962C8B-B14F-4D97-AF65-F5344CB8AC3E}">
        <p14:creationId xmlns:p14="http://schemas.microsoft.com/office/powerpoint/2010/main" val="108022856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p:txStyles>
    <p:title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6">
          <p15:clr>
            <a:srgbClr val="A4A3A4"/>
          </p15:clr>
        </p15:guide>
        <p15:guide id="2" pos="240">
          <p15:clr>
            <a:srgbClr val="A4A3A4"/>
          </p15:clr>
        </p15:guide>
        <p15:guide id="3" pos="600">
          <p15:clr>
            <a:srgbClr val="A4A3A4"/>
          </p15:clr>
        </p15:guide>
        <p15:guide id="4" pos="696">
          <p15:clr>
            <a:srgbClr val="A4A3A4"/>
          </p15:clr>
        </p15:guide>
        <p15:guide id="5" pos="1056">
          <p15:clr>
            <a:srgbClr val="A4A3A4"/>
          </p15:clr>
        </p15:guide>
        <p15:guide id="6" pos="1152">
          <p15:clr>
            <a:srgbClr val="A4A3A4"/>
          </p15:clr>
        </p15:guide>
        <p15:guide id="7" pos="1488">
          <p15:clr>
            <a:srgbClr val="A4A3A4"/>
          </p15:clr>
        </p15:guide>
        <p15:guide id="8" pos="1584">
          <p15:clr>
            <a:srgbClr val="A4A3A4"/>
          </p15:clr>
        </p15:guide>
        <p15:guide id="9" pos="1944">
          <p15:clr>
            <a:srgbClr val="A4A3A4"/>
          </p15:clr>
        </p15:guide>
        <p15:guide id="10" pos="2040">
          <p15:clr>
            <a:srgbClr val="A4A3A4"/>
          </p15:clr>
        </p15:guide>
        <p15:guide id="11" pos="2376">
          <p15:clr>
            <a:srgbClr val="A4A3A4"/>
          </p15:clr>
        </p15:guide>
        <p15:guide id="12" pos="2472">
          <p15:clr>
            <a:srgbClr val="A4A3A4"/>
          </p15:clr>
        </p15:guide>
        <p15:guide id="13" pos="2832">
          <p15:clr>
            <a:srgbClr val="A4A3A4"/>
          </p15:clr>
        </p15:guide>
        <p15:guide id="14" pos="2928">
          <p15:clr>
            <a:srgbClr val="A4A3A4"/>
          </p15:clr>
        </p15:guide>
        <p15:guide id="15" pos="3264">
          <p15:clr>
            <a:srgbClr val="A4A3A4"/>
          </p15:clr>
        </p15:guide>
        <p15:guide id="16" pos="3360">
          <p15:clr>
            <a:srgbClr val="A4A3A4"/>
          </p15:clr>
        </p15:guide>
        <p15:guide id="17" pos="3720">
          <p15:clr>
            <a:srgbClr val="A4A3A4"/>
          </p15:clr>
        </p15:guide>
        <p15:guide id="18" pos="3816">
          <p15:clr>
            <a:srgbClr val="A4A3A4"/>
          </p15:clr>
        </p15:guide>
        <p15:guide id="19" pos="4176">
          <p15:clr>
            <a:srgbClr val="A4A3A4"/>
          </p15:clr>
        </p15:guide>
        <p15:guide id="20" pos="4272">
          <p15:clr>
            <a:srgbClr val="A4A3A4"/>
          </p15:clr>
        </p15:guide>
        <p15:guide id="21" pos="4608">
          <p15:clr>
            <a:srgbClr val="A4A3A4"/>
          </p15:clr>
        </p15:guide>
        <p15:guide id="22" pos="4704">
          <p15:clr>
            <a:srgbClr val="A4A3A4"/>
          </p15:clr>
        </p15:guide>
        <p15:guide id="23" pos="5040">
          <p15:clr>
            <a:srgbClr val="A4A3A4"/>
          </p15:clr>
        </p15:guide>
        <p15:guide id="24" pos="5136">
          <p15:clr>
            <a:srgbClr val="A4A3A4"/>
          </p15:clr>
        </p15:guide>
        <p15:guide id="25" pos="5496">
          <p15:clr>
            <a:srgbClr val="A4A3A4"/>
          </p15:clr>
        </p15:guide>
        <p15:guide id="26" orient="horz" pos="450">
          <p15:clr>
            <a:srgbClr val="A4A3A4"/>
          </p15:clr>
        </p15:guide>
        <p15:guide id="27" orient="horz" pos="540">
          <p15:clr>
            <a:srgbClr val="A4A3A4"/>
          </p15:clr>
        </p15:guide>
        <p15:guide id="28" orient="horz" pos="828">
          <p15:clr>
            <a:srgbClr val="A4A3A4"/>
          </p15:clr>
        </p15:guide>
        <p15:guide id="29" orient="horz" pos="900">
          <p15:clr>
            <a:srgbClr val="A4A3A4"/>
          </p15:clr>
        </p15:guide>
        <p15:guide id="30" orient="horz" pos="1170">
          <p15:clr>
            <a:srgbClr val="A4A3A4"/>
          </p15:clr>
        </p15:guide>
        <p15:guide id="31" orient="horz" pos="1242">
          <p15:clr>
            <a:srgbClr val="A4A3A4"/>
          </p15:clr>
        </p15:guide>
        <p15:guide id="32" orient="horz" pos="1512">
          <p15:clr>
            <a:srgbClr val="A4A3A4"/>
          </p15:clr>
        </p15:guide>
        <p15:guide id="33" orient="horz" pos="1584">
          <p15:clr>
            <a:srgbClr val="A4A3A4"/>
          </p15:clr>
        </p15:guide>
        <p15:guide id="34" orient="horz" pos="1854">
          <p15:clr>
            <a:srgbClr val="A4A3A4"/>
          </p15:clr>
        </p15:guide>
        <p15:guide id="35" orient="horz" pos="1926">
          <p15:clr>
            <a:srgbClr val="A4A3A4"/>
          </p15:clr>
        </p15:guide>
        <p15:guide id="36" orient="horz" pos="2196">
          <p15:clr>
            <a:srgbClr val="A4A3A4"/>
          </p15:clr>
        </p15:guide>
        <p15:guide id="37" orient="horz" pos="2268">
          <p15:clr>
            <a:srgbClr val="A4A3A4"/>
          </p15:clr>
        </p15:guide>
        <p15:guide id="38" orient="horz" pos="2538">
          <p15:clr>
            <a:srgbClr val="A4A3A4"/>
          </p15:clr>
        </p15:guide>
        <p15:guide id="39" orient="horz" pos="2610">
          <p15:clr>
            <a:srgbClr val="A4A3A4"/>
          </p15:clr>
        </p15:guide>
        <p15:guide id="40" orient="horz" pos="2916">
          <p15:clr>
            <a:srgbClr val="A4A3A4"/>
          </p15:clr>
        </p15:guide>
        <p15:guide id="41" pos="2880">
          <p15:clr>
            <a:srgbClr val="F26B43"/>
          </p15:clr>
        </p15:guide>
        <p15:guide id="42" orient="horz" pos="16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3"/>
          <p:cNvSpPr>
            <a:spLocks noChangeArrowheads="1"/>
          </p:cNvSpPr>
          <p:nvPr userDrawn="1"/>
        </p:nvSpPr>
        <p:spPr bwMode="white">
          <a:xfrm>
            <a:off x="3238500" y="4833649"/>
            <a:ext cx="3390900" cy="69250"/>
          </a:xfrm>
          <a:prstGeom prst="rect">
            <a:avLst/>
          </a:prstGeom>
          <a:noFill/>
          <a:ln w="9525">
            <a:noFill/>
            <a:miter lim="800000"/>
            <a:headEnd/>
            <a:tailEnd/>
          </a:ln>
          <a:effectLst/>
        </p:spPr>
        <p:txBody>
          <a:bodyPr wrap="square" lIns="0" tIns="0" rIns="34286" bIns="0" anchor="t" anchorCtr="0">
            <a:spAutoFit/>
          </a:bodyPr>
          <a:lstStyle/>
          <a:p>
            <a:pPr eaLnBrk="0" hangingPunct="0">
              <a:spcBef>
                <a:spcPct val="0"/>
              </a:spcBef>
            </a:pPr>
            <a:r>
              <a:rPr lang="en-US" sz="450" dirty="0">
                <a:solidFill>
                  <a:srgbClr val="000000"/>
                </a:solidFill>
                <a:latin typeface="Arial" panose="020B0604020202020204" pitchFamily="34" charset="0"/>
                <a:cs typeface="Arial" panose="020B0604020202020204" pitchFamily="34" charset="0"/>
              </a:rPr>
              <a:t>© 2018 Carnegie Mellon University</a:t>
            </a:r>
          </a:p>
        </p:txBody>
      </p:sp>
      <p:sp>
        <p:nvSpPr>
          <p:cNvPr id="9" name="TextBox 8"/>
          <p:cNvSpPr txBox="1"/>
          <p:nvPr userDrawn="1"/>
        </p:nvSpPr>
        <p:spPr>
          <a:xfrm>
            <a:off x="6781800" y="4833649"/>
            <a:ext cx="1943100" cy="138499"/>
          </a:xfrm>
          <a:prstGeom prst="rect">
            <a:avLst/>
          </a:prstGeom>
          <a:noFill/>
        </p:spPr>
        <p:txBody>
          <a:bodyPr wrap="square" lIns="0" tIns="0" rIns="0" bIns="0" rtlCol="0">
            <a:spAutoFit/>
          </a:bodyPr>
          <a:lstStyle/>
          <a:p>
            <a:r>
              <a:rPr lang="en-US" sz="450" dirty="0">
                <a:solidFill>
                  <a:srgbClr val="000000"/>
                </a:solidFill>
                <a:latin typeface="Arial"/>
                <a:cs typeface="Arial"/>
              </a:rPr>
              <a:t>[DISTRIBUTION STATEMENT A] Approved for public release and unlimited distribution.</a:t>
            </a:r>
          </a:p>
        </p:txBody>
      </p:sp>
      <p:sp>
        <p:nvSpPr>
          <p:cNvPr id="6" name="Rectangle 5"/>
          <p:cNvSpPr/>
          <p:nvPr userDrawn="1"/>
        </p:nvSpPr>
        <p:spPr>
          <a:xfrm>
            <a:off x="0" y="4739072"/>
            <a:ext cx="9144000" cy="137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7" name="Picture 6"/>
          <p:cNvPicPr>
            <a:picLocks noChangeAspect="1"/>
          </p:cNvPicPr>
          <p:nvPr userDrawn="1"/>
        </p:nvPicPr>
        <p:blipFill>
          <a:blip r:embed="rId7" cstate="screen">
            <a:alphaModFix amt="50000"/>
            <a:extLst>
              <a:ext uri="{28A0092B-C50C-407E-A947-70E740481C1C}">
                <a14:useLocalDpi xmlns:a14="http://schemas.microsoft.com/office/drawing/2010/main"/>
              </a:ext>
            </a:extLst>
          </a:blip>
          <a:stretch>
            <a:fillRect/>
          </a:stretch>
        </p:blipFill>
        <p:spPr>
          <a:xfrm>
            <a:off x="381000" y="4838051"/>
            <a:ext cx="1436914" cy="243598"/>
          </a:xfrm>
          <a:prstGeom prst="rect">
            <a:avLst/>
          </a:prstGeom>
        </p:spPr>
      </p:pic>
    </p:spTree>
    <p:extLst>
      <p:ext uri="{BB962C8B-B14F-4D97-AF65-F5344CB8AC3E}">
        <p14:creationId xmlns:p14="http://schemas.microsoft.com/office/powerpoint/2010/main" val="141034138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xStyles>
    <p:title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6">
          <p15:clr>
            <a:srgbClr val="A4A3A4"/>
          </p15:clr>
        </p15:guide>
        <p15:guide id="2" pos="240">
          <p15:clr>
            <a:srgbClr val="A4A3A4"/>
          </p15:clr>
        </p15:guide>
        <p15:guide id="3" pos="600">
          <p15:clr>
            <a:srgbClr val="A4A3A4"/>
          </p15:clr>
        </p15:guide>
        <p15:guide id="4" pos="696">
          <p15:clr>
            <a:srgbClr val="A4A3A4"/>
          </p15:clr>
        </p15:guide>
        <p15:guide id="5" pos="1056">
          <p15:clr>
            <a:srgbClr val="A4A3A4"/>
          </p15:clr>
        </p15:guide>
        <p15:guide id="6" pos="1152">
          <p15:clr>
            <a:srgbClr val="A4A3A4"/>
          </p15:clr>
        </p15:guide>
        <p15:guide id="7" pos="1488">
          <p15:clr>
            <a:srgbClr val="A4A3A4"/>
          </p15:clr>
        </p15:guide>
        <p15:guide id="8" pos="1584">
          <p15:clr>
            <a:srgbClr val="A4A3A4"/>
          </p15:clr>
        </p15:guide>
        <p15:guide id="9" pos="1944">
          <p15:clr>
            <a:srgbClr val="A4A3A4"/>
          </p15:clr>
        </p15:guide>
        <p15:guide id="10" pos="2040">
          <p15:clr>
            <a:srgbClr val="A4A3A4"/>
          </p15:clr>
        </p15:guide>
        <p15:guide id="11" pos="2376">
          <p15:clr>
            <a:srgbClr val="A4A3A4"/>
          </p15:clr>
        </p15:guide>
        <p15:guide id="12" pos="2472">
          <p15:clr>
            <a:srgbClr val="A4A3A4"/>
          </p15:clr>
        </p15:guide>
        <p15:guide id="13" pos="2832">
          <p15:clr>
            <a:srgbClr val="A4A3A4"/>
          </p15:clr>
        </p15:guide>
        <p15:guide id="14" pos="2928">
          <p15:clr>
            <a:srgbClr val="A4A3A4"/>
          </p15:clr>
        </p15:guide>
        <p15:guide id="15" pos="3264">
          <p15:clr>
            <a:srgbClr val="A4A3A4"/>
          </p15:clr>
        </p15:guide>
        <p15:guide id="16" pos="3360">
          <p15:clr>
            <a:srgbClr val="A4A3A4"/>
          </p15:clr>
        </p15:guide>
        <p15:guide id="17" pos="3720">
          <p15:clr>
            <a:srgbClr val="A4A3A4"/>
          </p15:clr>
        </p15:guide>
        <p15:guide id="18" pos="3816">
          <p15:clr>
            <a:srgbClr val="A4A3A4"/>
          </p15:clr>
        </p15:guide>
        <p15:guide id="19" pos="4176">
          <p15:clr>
            <a:srgbClr val="A4A3A4"/>
          </p15:clr>
        </p15:guide>
        <p15:guide id="20" pos="4272">
          <p15:clr>
            <a:srgbClr val="A4A3A4"/>
          </p15:clr>
        </p15:guide>
        <p15:guide id="21" pos="4608">
          <p15:clr>
            <a:srgbClr val="A4A3A4"/>
          </p15:clr>
        </p15:guide>
        <p15:guide id="22" pos="4704">
          <p15:clr>
            <a:srgbClr val="A4A3A4"/>
          </p15:clr>
        </p15:guide>
        <p15:guide id="23" pos="5040">
          <p15:clr>
            <a:srgbClr val="A4A3A4"/>
          </p15:clr>
        </p15:guide>
        <p15:guide id="24" pos="5136">
          <p15:clr>
            <a:srgbClr val="A4A3A4"/>
          </p15:clr>
        </p15:guide>
        <p15:guide id="25" pos="5496">
          <p15:clr>
            <a:srgbClr val="A4A3A4"/>
          </p15:clr>
        </p15:guide>
        <p15:guide id="26" orient="horz" pos="450">
          <p15:clr>
            <a:srgbClr val="A4A3A4"/>
          </p15:clr>
        </p15:guide>
        <p15:guide id="27" orient="horz" pos="540">
          <p15:clr>
            <a:srgbClr val="A4A3A4"/>
          </p15:clr>
        </p15:guide>
        <p15:guide id="28" orient="horz" pos="828">
          <p15:clr>
            <a:srgbClr val="A4A3A4"/>
          </p15:clr>
        </p15:guide>
        <p15:guide id="29" orient="horz" pos="900">
          <p15:clr>
            <a:srgbClr val="A4A3A4"/>
          </p15:clr>
        </p15:guide>
        <p15:guide id="30" orient="horz" pos="1170">
          <p15:clr>
            <a:srgbClr val="A4A3A4"/>
          </p15:clr>
        </p15:guide>
        <p15:guide id="31" orient="horz" pos="1242">
          <p15:clr>
            <a:srgbClr val="A4A3A4"/>
          </p15:clr>
        </p15:guide>
        <p15:guide id="32" orient="horz" pos="1512">
          <p15:clr>
            <a:srgbClr val="A4A3A4"/>
          </p15:clr>
        </p15:guide>
        <p15:guide id="33" orient="horz" pos="1584">
          <p15:clr>
            <a:srgbClr val="A4A3A4"/>
          </p15:clr>
        </p15:guide>
        <p15:guide id="34" orient="horz" pos="1854">
          <p15:clr>
            <a:srgbClr val="A4A3A4"/>
          </p15:clr>
        </p15:guide>
        <p15:guide id="35" orient="horz" pos="1926">
          <p15:clr>
            <a:srgbClr val="A4A3A4"/>
          </p15:clr>
        </p15:guide>
        <p15:guide id="36" orient="horz" pos="2196">
          <p15:clr>
            <a:srgbClr val="A4A3A4"/>
          </p15:clr>
        </p15:guide>
        <p15:guide id="37" orient="horz" pos="2268">
          <p15:clr>
            <a:srgbClr val="A4A3A4"/>
          </p15:clr>
        </p15:guide>
        <p15:guide id="38" orient="horz" pos="2538">
          <p15:clr>
            <a:srgbClr val="A4A3A4"/>
          </p15:clr>
        </p15:guide>
        <p15:guide id="39" orient="horz" pos="2610">
          <p15:clr>
            <a:srgbClr val="A4A3A4"/>
          </p15:clr>
        </p15:guide>
        <p15:guide id="40" orient="horz" pos="2916">
          <p15:clr>
            <a:srgbClr val="A4A3A4"/>
          </p15:clr>
        </p15:guide>
        <p15:guide id="41" pos="2880">
          <p15:clr>
            <a:srgbClr val="F26B43"/>
          </p15:clr>
        </p15:guide>
        <p15:guide id="42" orient="horz" pos="162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3"/>
          <p:cNvSpPr>
            <a:spLocks noChangeArrowheads="1"/>
          </p:cNvSpPr>
          <p:nvPr userDrawn="1"/>
        </p:nvSpPr>
        <p:spPr bwMode="white">
          <a:xfrm>
            <a:off x="3238500" y="4833649"/>
            <a:ext cx="3390900" cy="69250"/>
          </a:xfrm>
          <a:prstGeom prst="rect">
            <a:avLst/>
          </a:prstGeom>
          <a:noFill/>
          <a:ln w="9525">
            <a:noFill/>
            <a:miter lim="800000"/>
            <a:headEnd/>
            <a:tailEnd/>
          </a:ln>
          <a:effectLst/>
        </p:spPr>
        <p:txBody>
          <a:bodyPr wrap="square" lIns="0" tIns="0" rIns="34286" bIns="0" anchor="t" anchorCtr="0">
            <a:spAutoFit/>
          </a:bodyPr>
          <a:lstStyle/>
          <a:p>
            <a:pPr eaLnBrk="0" hangingPunct="0">
              <a:spcBef>
                <a:spcPct val="0"/>
              </a:spcBef>
            </a:pPr>
            <a:r>
              <a:rPr lang="en-US" sz="450" dirty="0">
                <a:solidFill>
                  <a:srgbClr val="000000"/>
                </a:solidFill>
                <a:latin typeface="Arial" panose="020B0604020202020204" pitchFamily="34" charset="0"/>
                <a:cs typeface="Arial" panose="020B0604020202020204" pitchFamily="34" charset="0"/>
              </a:rPr>
              <a:t>© 2018 Carnegie Mellon University</a:t>
            </a:r>
          </a:p>
        </p:txBody>
      </p:sp>
      <p:sp>
        <p:nvSpPr>
          <p:cNvPr id="7" name="TextBox 6"/>
          <p:cNvSpPr txBox="1"/>
          <p:nvPr userDrawn="1"/>
        </p:nvSpPr>
        <p:spPr>
          <a:xfrm>
            <a:off x="6057900" y="4833649"/>
            <a:ext cx="1663700" cy="138499"/>
          </a:xfrm>
          <a:prstGeom prst="rect">
            <a:avLst/>
          </a:prstGeom>
          <a:noFill/>
        </p:spPr>
        <p:txBody>
          <a:bodyPr wrap="square" lIns="0" tIns="0" rIns="0" bIns="0" rtlCol="0">
            <a:spAutoFit/>
          </a:bodyPr>
          <a:lstStyle/>
          <a:p>
            <a:r>
              <a:rPr lang="en-US" sz="450" dirty="0">
                <a:solidFill>
                  <a:srgbClr val="000000"/>
                </a:solidFill>
                <a:latin typeface="Arial"/>
                <a:cs typeface="Arial"/>
              </a:rPr>
              <a:t>[DISTRIBUTION STATEMENT A] Approved for public release and unlimited distribution.</a:t>
            </a:r>
          </a:p>
        </p:txBody>
      </p:sp>
      <p:sp>
        <p:nvSpPr>
          <p:cNvPr id="6" name="Rectangle 5"/>
          <p:cNvSpPr/>
          <p:nvPr userDrawn="1"/>
        </p:nvSpPr>
        <p:spPr>
          <a:xfrm>
            <a:off x="0" y="4739072"/>
            <a:ext cx="9144000" cy="137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9" name="Picture 8"/>
          <p:cNvPicPr>
            <a:picLocks noChangeAspect="1"/>
          </p:cNvPicPr>
          <p:nvPr userDrawn="1"/>
        </p:nvPicPr>
        <p:blipFill>
          <a:blip r:embed="rId7" cstate="screen">
            <a:alphaModFix amt="50000"/>
            <a:extLst>
              <a:ext uri="{28A0092B-C50C-407E-A947-70E740481C1C}">
                <a14:useLocalDpi xmlns:a14="http://schemas.microsoft.com/office/drawing/2010/main"/>
              </a:ext>
            </a:extLst>
          </a:blip>
          <a:stretch>
            <a:fillRect/>
          </a:stretch>
        </p:blipFill>
        <p:spPr>
          <a:xfrm>
            <a:off x="381000" y="4838051"/>
            <a:ext cx="1436914" cy="243598"/>
          </a:xfrm>
          <a:prstGeom prst="rect">
            <a:avLst/>
          </a:prstGeom>
        </p:spPr>
      </p:pic>
    </p:spTree>
    <p:extLst>
      <p:ext uri="{BB962C8B-B14F-4D97-AF65-F5344CB8AC3E}">
        <p14:creationId xmlns:p14="http://schemas.microsoft.com/office/powerpoint/2010/main" val="316647638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Lst>
  <p:txStyles>
    <p:title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6">
          <p15:clr>
            <a:srgbClr val="A4A3A4"/>
          </p15:clr>
        </p15:guide>
        <p15:guide id="2" pos="240">
          <p15:clr>
            <a:srgbClr val="A4A3A4"/>
          </p15:clr>
        </p15:guide>
        <p15:guide id="3" pos="600">
          <p15:clr>
            <a:srgbClr val="A4A3A4"/>
          </p15:clr>
        </p15:guide>
        <p15:guide id="4" pos="696">
          <p15:clr>
            <a:srgbClr val="A4A3A4"/>
          </p15:clr>
        </p15:guide>
        <p15:guide id="5" pos="1056">
          <p15:clr>
            <a:srgbClr val="A4A3A4"/>
          </p15:clr>
        </p15:guide>
        <p15:guide id="6" pos="1152">
          <p15:clr>
            <a:srgbClr val="A4A3A4"/>
          </p15:clr>
        </p15:guide>
        <p15:guide id="7" pos="1488">
          <p15:clr>
            <a:srgbClr val="A4A3A4"/>
          </p15:clr>
        </p15:guide>
        <p15:guide id="8" pos="1584">
          <p15:clr>
            <a:srgbClr val="A4A3A4"/>
          </p15:clr>
        </p15:guide>
        <p15:guide id="9" pos="1944">
          <p15:clr>
            <a:srgbClr val="A4A3A4"/>
          </p15:clr>
        </p15:guide>
        <p15:guide id="10" pos="2040">
          <p15:clr>
            <a:srgbClr val="A4A3A4"/>
          </p15:clr>
        </p15:guide>
        <p15:guide id="11" pos="2376">
          <p15:clr>
            <a:srgbClr val="A4A3A4"/>
          </p15:clr>
        </p15:guide>
        <p15:guide id="12" pos="2472">
          <p15:clr>
            <a:srgbClr val="A4A3A4"/>
          </p15:clr>
        </p15:guide>
        <p15:guide id="13" pos="2832">
          <p15:clr>
            <a:srgbClr val="A4A3A4"/>
          </p15:clr>
        </p15:guide>
        <p15:guide id="14" pos="2928">
          <p15:clr>
            <a:srgbClr val="A4A3A4"/>
          </p15:clr>
        </p15:guide>
        <p15:guide id="15" pos="3264">
          <p15:clr>
            <a:srgbClr val="A4A3A4"/>
          </p15:clr>
        </p15:guide>
        <p15:guide id="16" pos="3360">
          <p15:clr>
            <a:srgbClr val="A4A3A4"/>
          </p15:clr>
        </p15:guide>
        <p15:guide id="17" pos="3720">
          <p15:clr>
            <a:srgbClr val="A4A3A4"/>
          </p15:clr>
        </p15:guide>
        <p15:guide id="18" pos="3816">
          <p15:clr>
            <a:srgbClr val="A4A3A4"/>
          </p15:clr>
        </p15:guide>
        <p15:guide id="19" pos="4176">
          <p15:clr>
            <a:srgbClr val="A4A3A4"/>
          </p15:clr>
        </p15:guide>
        <p15:guide id="20" pos="4272">
          <p15:clr>
            <a:srgbClr val="A4A3A4"/>
          </p15:clr>
        </p15:guide>
        <p15:guide id="21" pos="4608">
          <p15:clr>
            <a:srgbClr val="A4A3A4"/>
          </p15:clr>
        </p15:guide>
        <p15:guide id="22" pos="4704">
          <p15:clr>
            <a:srgbClr val="A4A3A4"/>
          </p15:clr>
        </p15:guide>
        <p15:guide id="23" pos="5040">
          <p15:clr>
            <a:srgbClr val="A4A3A4"/>
          </p15:clr>
        </p15:guide>
        <p15:guide id="24" pos="5136">
          <p15:clr>
            <a:srgbClr val="A4A3A4"/>
          </p15:clr>
        </p15:guide>
        <p15:guide id="25" pos="5496">
          <p15:clr>
            <a:srgbClr val="A4A3A4"/>
          </p15:clr>
        </p15:guide>
        <p15:guide id="26" orient="horz" pos="450">
          <p15:clr>
            <a:srgbClr val="A4A3A4"/>
          </p15:clr>
        </p15:guide>
        <p15:guide id="27" orient="horz" pos="540">
          <p15:clr>
            <a:srgbClr val="A4A3A4"/>
          </p15:clr>
        </p15:guide>
        <p15:guide id="28" orient="horz" pos="828">
          <p15:clr>
            <a:srgbClr val="A4A3A4"/>
          </p15:clr>
        </p15:guide>
        <p15:guide id="29" orient="horz" pos="900">
          <p15:clr>
            <a:srgbClr val="A4A3A4"/>
          </p15:clr>
        </p15:guide>
        <p15:guide id="30" orient="horz" pos="1170">
          <p15:clr>
            <a:srgbClr val="A4A3A4"/>
          </p15:clr>
        </p15:guide>
        <p15:guide id="31" orient="horz" pos="1242">
          <p15:clr>
            <a:srgbClr val="A4A3A4"/>
          </p15:clr>
        </p15:guide>
        <p15:guide id="32" orient="horz" pos="1512">
          <p15:clr>
            <a:srgbClr val="A4A3A4"/>
          </p15:clr>
        </p15:guide>
        <p15:guide id="33" orient="horz" pos="1584">
          <p15:clr>
            <a:srgbClr val="A4A3A4"/>
          </p15:clr>
        </p15:guide>
        <p15:guide id="34" orient="horz" pos="1854">
          <p15:clr>
            <a:srgbClr val="A4A3A4"/>
          </p15:clr>
        </p15:guide>
        <p15:guide id="35" orient="horz" pos="1926">
          <p15:clr>
            <a:srgbClr val="A4A3A4"/>
          </p15:clr>
        </p15:guide>
        <p15:guide id="36" orient="horz" pos="2196">
          <p15:clr>
            <a:srgbClr val="A4A3A4"/>
          </p15:clr>
        </p15:guide>
        <p15:guide id="37" orient="horz" pos="2268">
          <p15:clr>
            <a:srgbClr val="A4A3A4"/>
          </p15:clr>
        </p15:guide>
        <p15:guide id="38" orient="horz" pos="2538">
          <p15:clr>
            <a:srgbClr val="A4A3A4"/>
          </p15:clr>
        </p15:guide>
        <p15:guide id="39" orient="horz" pos="2610">
          <p15:clr>
            <a:srgbClr val="A4A3A4"/>
          </p15:clr>
        </p15:guide>
        <p15:guide id="40" orient="horz" pos="2916">
          <p15:clr>
            <a:srgbClr val="A4A3A4"/>
          </p15:clr>
        </p15:guide>
        <p15:guide id="41" pos="2880">
          <p15:clr>
            <a:srgbClr val="F26B43"/>
          </p15:clr>
        </p15:guide>
        <p15:guide id="42" orient="horz" pos="162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3"/>
          <p:cNvSpPr>
            <a:spLocks noChangeArrowheads="1"/>
          </p:cNvSpPr>
          <p:nvPr userDrawn="1"/>
        </p:nvSpPr>
        <p:spPr bwMode="white">
          <a:xfrm>
            <a:off x="3238500" y="4833649"/>
            <a:ext cx="3390900" cy="69250"/>
          </a:xfrm>
          <a:prstGeom prst="rect">
            <a:avLst/>
          </a:prstGeom>
          <a:noFill/>
          <a:ln w="9525">
            <a:noFill/>
            <a:miter lim="800000"/>
            <a:headEnd/>
            <a:tailEnd/>
          </a:ln>
          <a:effectLst/>
        </p:spPr>
        <p:txBody>
          <a:bodyPr wrap="square" lIns="0" tIns="0" rIns="34286" bIns="0" anchor="t" anchorCtr="0">
            <a:spAutoFit/>
          </a:bodyPr>
          <a:lstStyle/>
          <a:p>
            <a:pPr eaLnBrk="0" hangingPunct="0">
              <a:spcBef>
                <a:spcPct val="0"/>
              </a:spcBef>
            </a:pPr>
            <a:r>
              <a:rPr lang="en-US" sz="450" dirty="0">
                <a:solidFill>
                  <a:srgbClr val="000000"/>
                </a:solidFill>
                <a:latin typeface="Arial" panose="020B0604020202020204" pitchFamily="34" charset="0"/>
                <a:cs typeface="Arial" panose="020B0604020202020204" pitchFamily="34" charset="0"/>
              </a:rPr>
              <a:t>© 2018 Carnegie Mellon University</a:t>
            </a:r>
          </a:p>
        </p:txBody>
      </p:sp>
      <p:sp>
        <p:nvSpPr>
          <p:cNvPr id="9" name="TextBox 8"/>
          <p:cNvSpPr txBox="1"/>
          <p:nvPr userDrawn="1"/>
        </p:nvSpPr>
        <p:spPr>
          <a:xfrm>
            <a:off x="6781800" y="4833649"/>
            <a:ext cx="1943100" cy="138499"/>
          </a:xfrm>
          <a:prstGeom prst="rect">
            <a:avLst/>
          </a:prstGeom>
          <a:noFill/>
        </p:spPr>
        <p:txBody>
          <a:bodyPr wrap="square" lIns="0" tIns="0" rIns="0" bIns="0" rtlCol="0">
            <a:spAutoFit/>
          </a:bodyPr>
          <a:lstStyle/>
          <a:p>
            <a:r>
              <a:rPr lang="en-US" sz="450" dirty="0">
                <a:solidFill>
                  <a:srgbClr val="000000"/>
                </a:solidFill>
                <a:latin typeface="Arial"/>
                <a:cs typeface="Arial"/>
              </a:rPr>
              <a:t>[DISTRIBUTION STATEMENT A] Approved for public release and unlimited distribution.</a:t>
            </a:r>
          </a:p>
        </p:txBody>
      </p:sp>
      <p:sp>
        <p:nvSpPr>
          <p:cNvPr id="7" name="Rectangle 6"/>
          <p:cNvSpPr/>
          <p:nvPr userDrawn="1"/>
        </p:nvSpPr>
        <p:spPr>
          <a:xfrm>
            <a:off x="0" y="4739072"/>
            <a:ext cx="9144000" cy="137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10" name="Picture 9"/>
          <p:cNvPicPr>
            <a:picLocks noChangeAspect="1"/>
          </p:cNvPicPr>
          <p:nvPr userDrawn="1"/>
        </p:nvPicPr>
        <p:blipFill>
          <a:blip r:embed="rId7" cstate="screen">
            <a:alphaModFix amt="50000"/>
            <a:extLst>
              <a:ext uri="{28A0092B-C50C-407E-A947-70E740481C1C}">
                <a14:useLocalDpi xmlns:a14="http://schemas.microsoft.com/office/drawing/2010/main"/>
              </a:ext>
            </a:extLst>
          </a:blip>
          <a:stretch>
            <a:fillRect/>
          </a:stretch>
        </p:blipFill>
        <p:spPr>
          <a:xfrm>
            <a:off x="381000" y="4838051"/>
            <a:ext cx="1436914" cy="243598"/>
          </a:xfrm>
          <a:prstGeom prst="rect">
            <a:avLst/>
          </a:prstGeom>
        </p:spPr>
      </p:pic>
    </p:spTree>
    <p:extLst>
      <p:ext uri="{BB962C8B-B14F-4D97-AF65-F5344CB8AC3E}">
        <p14:creationId xmlns:p14="http://schemas.microsoft.com/office/powerpoint/2010/main" val="350999213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Lst>
  <p:txStyles>
    <p:title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6">
          <p15:clr>
            <a:srgbClr val="A4A3A4"/>
          </p15:clr>
        </p15:guide>
        <p15:guide id="2" pos="240">
          <p15:clr>
            <a:srgbClr val="A4A3A4"/>
          </p15:clr>
        </p15:guide>
        <p15:guide id="3" pos="600">
          <p15:clr>
            <a:srgbClr val="A4A3A4"/>
          </p15:clr>
        </p15:guide>
        <p15:guide id="4" pos="696">
          <p15:clr>
            <a:srgbClr val="A4A3A4"/>
          </p15:clr>
        </p15:guide>
        <p15:guide id="5" pos="1056">
          <p15:clr>
            <a:srgbClr val="A4A3A4"/>
          </p15:clr>
        </p15:guide>
        <p15:guide id="6" pos="1152">
          <p15:clr>
            <a:srgbClr val="A4A3A4"/>
          </p15:clr>
        </p15:guide>
        <p15:guide id="7" pos="1488">
          <p15:clr>
            <a:srgbClr val="A4A3A4"/>
          </p15:clr>
        </p15:guide>
        <p15:guide id="8" pos="1584">
          <p15:clr>
            <a:srgbClr val="A4A3A4"/>
          </p15:clr>
        </p15:guide>
        <p15:guide id="9" pos="1944">
          <p15:clr>
            <a:srgbClr val="A4A3A4"/>
          </p15:clr>
        </p15:guide>
        <p15:guide id="10" pos="2040">
          <p15:clr>
            <a:srgbClr val="A4A3A4"/>
          </p15:clr>
        </p15:guide>
        <p15:guide id="11" pos="2376">
          <p15:clr>
            <a:srgbClr val="A4A3A4"/>
          </p15:clr>
        </p15:guide>
        <p15:guide id="12" pos="2472">
          <p15:clr>
            <a:srgbClr val="A4A3A4"/>
          </p15:clr>
        </p15:guide>
        <p15:guide id="13" pos="2832">
          <p15:clr>
            <a:srgbClr val="A4A3A4"/>
          </p15:clr>
        </p15:guide>
        <p15:guide id="14" pos="2928">
          <p15:clr>
            <a:srgbClr val="A4A3A4"/>
          </p15:clr>
        </p15:guide>
        <p15:guide id="15" pos="3264">
          <p15:clr>
            <a:srgbClr val="A4A3A4"/>
          </p15:clr>
        </p15:guide>
        <p15:guide id="16" pos="3360">
          <p15:clr>
            <a:srgbClr val="A4A3A4"/>
          </p15:clr>
        </p15:guide>
        <p15:guide id="17" pos="3720">
          <p15:clr>
            <a:srgbClr val="A4A3A4"/>
          </p15:clr>
        </p15:guide>
        <p15:guide id="18" pos="3816">
          <p15:clr>
            <a:srgbClr val="A4A3A4"/>
          </p15:clr>
        </p15:guide>
        <p15:guide id="19" pos="4176">
          <p15:clr>
            <a:srgbClr val="A4A3A4"/>
          </p15:clr>
        </p15:guide>
        <p15:guide id="20" pos="4272">
          <p15:clr>
            <a:srgbClr val="A4A3A4"/>
          </p15:clr>
        </p15:guide>
        <p15:guide id="21" pos="4608">
          <p15:clr>
            <a:srgbClr val="A4A3A4"/>
          </p15:clr>
        </p15:guide>
        <p15:guide id="22" pos="4704">
          <p15:clr>
            <a:srgbClr val="A4A3A4"/>
          </p15:clr>
        </p15:guide>
        <p15:guide id="23" pos="5040">
          <p15:clr>
            <a:srgbClr val="A4A3A4"/>
          </p15:clr>
        </p15:guide>
        <p15:guide id="24" pos="5136">
          <p15:clr>
            <a:srgbClr val="A4A3A4"/>
          </p15:clr>
        </p15:guide>
        <p15:guide id="25" pos="5496">
          <p15:clr>
            <a:srgbClr val="A4A3A4"/>
          </p15:clr>
        </p15:guide>
        <p15:guide id="26" orient="horz" pos="450">
          <p15:clr>
            <a:srgbClr val="A4A3A4"/>
          </p15:clr>
        </p15:guide>
        <p15:guide id="27" orient="horz" pos="540">
          <p15:clr>
            <a:srgbClr val="A4A3A4"/>
          </p15:clr>
        </p15:guide>
        <p15:guide id="28" orient="horz" pos="828">
          <p15:clr>
            <a:srgbClr val="A4A3A4"/>
          </p15:clr>
        </p15:guide>
        <p15:guide id="29" orient="horz" pos="900">
          <p15:clr>
            <a:srgbClr val="A4A3A4"/>
          </p15:clr>
        </p15:guide>
        <p15:guide id="30" orient="horz" pos="1170">
          <p15:clr>
            <a:srgbClr val="A4A3A4"/>
          </p15:clr>
        </p15:guide>
        <p15:guide id="31" orient="horz" pos="1242">
          <p15:clr>
            <a:srgbClr val="A4A3A4"/>
          </p15:clr>
        </p15:guide>
        <p15:guide id="32" orient="horz" pos="1512">
          <p15:clr>
            <a:srgbClr val="A4A3A4"/>
          </p15:clr>
        </p15:guide>
        <p15:guide id="33" orient="horz" pos="1584">
          <p15:clr>
            <a:srgbClr val="A4A3A4"/>
          </p15:clr>
        </p15:guide>
        <p15:guide id="34" orient="horz" pos="1854">
          <p15:clr>
            <a:srgbClr val="A4A3A4"/>
          </p15:clr>
        </p15:guide>
        <p15:guide id="35" orient="horz" pos="1926">
          <p15:clr>
            <a:srgbClr val="A4A3A4"/>
          </p15:clr>
        </p15:guide>
        <p15:guide id="36" orient="horz" pos="2196">
          <p15:clr>
            <a:srgbClr val="A4A3A4"/>
          </p15:clr>
        </p15:guide>
        <p15:guide id="37" orient="horz" pos="2268">
          <p15:clr>
            <a:srgbClr val="A4A3A4"/>
          </p15:clr>
        </p15:guide>
        <p15:guide id="38" orient="horz" pos="2538">
          <p15:clr>
            <a:srgbClr val="A4A3A4"/>
          </p15:clr>
        </p15:guide>
        <p15:guide id="39" orient="horz" pos="2610">
          <p15:clr>
            <a:srgbClr val="A4A3A4"/>
          </p15:clr>
        </p15:guide>
        <p15:guide id="40" orient="horz" pos="2916">
          <p15:clr>
            <a:srgbClr val="A4A3A4"/>
          </p15:clr>
        </p15:guide>
        <p15:guide id="41" pos="2880">
          <p15:clr>
            <a:srgbClr val="F26B43"/>
          </p15:clr>
        </p15:guide>
        <p15:guide id="42" orient="horz" pos="16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4.emf"/><Relationship Id="rId4" Type="http://schemas.openxmlformats.org/officeDocument/2006/relationships/image" Target="../media/image13.emf"/></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9.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9144000" cy="4741914"/>
          </a:xfrm>
          <a:prstGeom prst="rect">
            <a:avLst/>
          </a:prstGeom>
        </p:spPr>
      </p:pic>
      <p:sp>
        <p:nvSpPr>
          <p:cNvPr id="4" name="Title 3"/>
          <p:cNvSpPr>
            <a:spLocks noGrp="1"/>
          </p:cNvSpPr>
          <p:nvPr>
            <p:ph type="ctrTitle"/>
          </p:nvPr>
        </p:nvSpPr>
        <p:spPr>
          <a:xfrm>
            <a:off x="392114" y="857249"/>
            <a:ext cx="4789487" cy="2085975"/>
          </a:xfrm>
          <a:prstGeom prst="rect">
            <a:avLst/>
          </a:prstGeom>
        </p:spPr>
        <p:txBody>
          <a:bodyPr>
            <a:normAutofit/>
          </a:bodyPr>
          <a:lstStyle/>
          <a:p>
            <a:r>
              <a:rPr lang="en-US" dirty="0">
                <a:solidFill>
                  <a:schemeClr val="bg1"/>
                </a:solidFill>
              </a:rPr>
              <a:t>Automating Static Analysis Alert Handling with Machine Learning: 2016-2018</a:t>
            </a:r>
          </a:p>
        </p:txBody>
      </p:sp>
      <p:sp>
        <p:nvSpPr>
          <p:cNvPr id="3" name="Subtitle 2"/>
          <p:cNvSpPr>
            <a:spLocks noGrp="1"/>
          </p:cNvSpPr>
          <p:nvPr>
            <p:ph type="subTitle" idx="1"/>
          </p:nvPr>
        </p:nvSpPr>
        <p:spPr>
          <a:xfrm>
            <a:off x="392114" y="3803904"/>
            <a:ext cx="4789487" cy="688848"/>
          </a:xfrm>
        </p:spPr>
        <p:txBody>
          <a:bodyPr>
            <a:normAutofit fontScale="77500" lnSpcReduction="20000"/>
          </a:bodyPr>
          <a:lstStyle/>
          <a:p>
            <a:r>
              <a:rPr lang="en-US" sz="1600" dirty="0">
                <a:solidFill>
                  <a:schemeClr val="bg1"/>
                </a:solidFill>
              </a:rPr>
              <a:t>Lori Flynn, PhD</a:t>
            </a:r>
          </a:p>
          <a:p>
            <a:r>
              <a:rPr lang="en-US" sz="1600" dirty="0">
                <a:solidFill>
                  <a:schemeClr val="bg1"/>
                </a:solidFill>
              </a:rPr>
              <a:t>Software Security Researcher</a:t>
            </a:r>
          </a:p>
          <a:p>
            <a:r>
              <a:rPr lang="en-US" sz="1600" dirty="0">
                <a:solidFill>
                  <a:schemeClr val="bg1"/>
                </a:solidFill>
              </a:rPr>
              <a:t>Software Engineering Institute of Carnegie Mellon University</a:t>
            </a:r>
          </a:p>
        </p:txBody>
      </p:sp>
      <p:sp>
        <p:nvSpPr>
          <p:cNvPr id="875522" name="Rectangle 2"/>
          <p:cNvSpPr>
            <a:spLocks noChangeArrowheads="1"/>
          </p:cNvSpPr>
          <p:nvPr/>
        </p:nvSpPr>
        <p:spPr bwMode="auto">
          <a:xfrm>
            <a:off x="4279107" y="4293372"/>
            <a:ext cx="184731" cy="300082"/>
          </a:xfrm>
          <a:prstGeom prst="rect">
            <a:avLst/>
          </a:prstGeom>
          <a:noFill/>
          <a:ln w="6350">
            <a:noFill/>
            <a:miter lim="800000"/>
            <a:headEnd/>
            <a:tailEnd/>
          </a:ln>
          <a:effectLst/>
        </p:spPr>
        <p:txBody>
          <a:bodyPr wrap="none" anchor="ctr">
            <a:spAutoFit/>
          </a:bodyPr>
          <a:lstStyle/>
          <a:p>
            <a:endParaRPr lang="en-US" sz="1350" dirty="0">
              <a:solidFill>
                <a:srgbClr val="000000"/>
              </a:solidFill>
            </a:endParaRPr>
          </a:p>
        </p:txBody>
      </p:sp>
      <p:sp>
        <p:nvSpPr>
          <p:cNvPr id="11" name="Subtitle 2"/>
          <p:cNvSpPr txBox="1">
            <a:spLocks/>
          </p:cNvSpPr>
          <p:nvPr/>
        </p:nvSpPr>
        <p:spPr>
          <a:xfrm>
            <a:off x="392114" y="306948"/>
            <a:ext cx="4789487" cy="257175"/>
          </a:xfrm>
          <a:prstGeom prst="rect">
            <a:avLst/>
          </a:prstGeom>
        </p:spPr>
        <p:txBody>
          <a:bodyPr lIns="0" tIns="0" rIns="0" bIns="0">
            <a:normAutofit/>
          </a:bodyPr>
          <a:lstStyle>
            <a:lvl1pPr marL="0" indent="0" algn="l" defTabSz="685800" rtl="0" eaLnBrk="1" latinLnBrk="0" hangingPunct="1">
              <a:lnSpc>
                <a:spcPct val="100000"/>
              </a:lnSpc>
              <a:spcBef>
                <a:spcPts val="75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10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10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100000"/>
              </a:lnSpc>
              <a:spcBef>
                <a:spcPts val="375"/>
              </a:spcBef>
              <a:buClr>
                <a:schemeClr val="tx1">
                  <a:lumMod val="50000"/>
                  <a:lumOff val="50000"/>
                </a:schemeClr>
              </a:buClr>
              <a:buFont typeface="Arial" panose="020B0604020202020204" pitchFamily="34" charset="0"/>
              <a:buNone/>
              <a:defRPr sz="1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dirty="0">
              <a:solidFill>
                <a:srgbClr val="FFFFFF"/>
              </a:solidFill>
            </a:endParaRPr>
          </a:p>
        </p:txBody>
      </p:sp>
    </p:spTree>
    <p:extLst>
      <p:ext uri="{BB962C8B-B14F-4D97-AF65-F5344CB8AC3E}">
        <p14:creationId xmlns:p14="http://schemas.microsoft.com/office/powerpoint/2010/main" val="3761358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362076" y="807673"/>
            <a:ext cx="6324599" cy="3764327"/>
          </a:xfrm>
        </p:spPr>
        <p:txBody>
          <a:bodyPr/>
          <a:lstStyle/>
          <a:p>
            <a:r>
              <a:rPr lang="en-US" dirty="0"/>
              <a:t>One collaborator reported using the determination </a:t>
            </a:r>
            <a:r>
              <a:rPr lang="en-US" b="1" dirty="0"/>
              <a:t>True</a:t>
            </a:r>
            <a:r>
              <a:rPr lang="en-US" dirty="0"/>
              <a:t> to indicate that the issue reported by the alert was a real problem in the code.</a:t>
            </a:r>
          </a:p>
          <a:p>
            <a:endParaRPr lang="en-US" dirty="0"/>
          </a:p>
          <a:p>
            <a:r>
              <a:rPr lang="en-US" dirty="0"/>
              <a:t>Another collaborator used </a:t>
            </a:r>
            <a:r>
              <a:rPr lang="en-US" b="1" dirty="0"/>
              <a:t>True </a:t>
            </a:r>
            <a:r>
              <a:rPr lang="en-US" dirty="0"/>
              <a:t>to indicate that </a:t>
            </a:r>
            <a:r>
              <a:rPr lang="en-US" i="1" dirty="0"/>
              <a:t>something</a:t>
            </a:r>
            <a:r>
              <a:rPr lang="en-US" dirty="0"/>
              <a:t> was wrong with the diagnosed code, even if the specific issue reported by the alert was a </a:t>
            </a:r>
            <a:r>
              <a:rPr lang="en-US" b="1" dirty="0"/>
              <a:t>false positive</a:t>
            </a:r>
            <a:r>
              <a:rPr lang="en-US" dirty="0"/>
              <a:t>!</a:t>
            </a:r>
          </a:p>
        </p:txBody>
      </p:sp>
      <p:sp>
        <p:nvSpPr>
          <p:cNvPr id="4" name="Title 3"/>
          <p:cNvSpPr>
            <a:spLocks noGrp="1"/>
          </p:cNvSpPr>
          <p:nvPr>
            <p:ph type="title"/>
          </p:nvPr>
        </p:nvSpPr>
        <p:spPr/>
        <p:txBody>
          <a:bodyPr/>
          <a:lstStyle/>
          <a:p>
            <a:r>
              <a:rPr lang="en-US" dirty="0"/>
              <a:t>What is truth?</a:t>
            </a:r>
          </a:p>
        </p:txBody>
      </p:sp>
      <p:sp>
        <p:nvSpPr>
          <p:cNvPr id="5" name="Text Placeholder 4"/>
          <p:cNvSpPr>
            <a:spLocks noGrp="1"/>
          </p:cNvSpPr>
          <p:nvPr>
            <p:ph type="body" sz="quarter" idx="10"/>
          </p:nvPr>
        </p:nvSpPr>
        <p:spPr/>
        <p:txBody>
          <a:bodyPr>
            <a:normAutofit lnSpcReduction="10000"/>
          </a:bodyPr>
          <a:lstStyle/>
          <a:p>
            <a:endParaRPr lang="en-US" dirty="0"/>
          </a:p>
        </p:txBody>
      </p:sp>
    </p:spTree>
    <p:extLst>
      <p:ext uri="{BB962C8B-B14F-4D97-AF65-F5344CB8AC3E}">
        <p14:creationId xmlns:p14="http://schemas.microsoft.com/office/powerpoint/2010/main" val="2182065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76649" y="3257550"/>
            <a:ext cx="1790700" cy="144136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Background: Automatic Alert Classification</a:t>
            </a:r>
          </a:p>
        </p:txBody>
      </p:sp>
      <p:sp>
        <p:nvSpPr>
          <p:cNvPr id="7" name="Text Placeholder 6"/>
          <p:cNvSpPr>
            <a:spLocks noGrp="1"/>
          </p:cNvSpPr>
          <p:nvPr>
            <p:ph type="body" sz="quarter" idx="10"/>
          </p:nvPr>
        </p:nvSpPr>
        <p:spPr/>
        <p:txBody>
          <a:bodyPr>
            <a:normAutofit lnSpcReduction="10000"/>
          </a:bodyPr>
          <a:lstStyle/>
          <a:p>
            <a:endParaRPr lang="en-US" dirty="0"/>
          </a:p>
        </p:txBody>
      </p:sp>
      <p:pic>
        <p:nvPicPr>
          <p:cNvPr id="3" name="Picture 2"/>
          <p:cNvPicPr>
            <a:picLocks noChangeAspect="1"/>
          </p:cNvPicPr>
          <p:nvPr/>
        </p:nvPicPr>
        <p:blipFill>
          <a:blip r:embed="rId3"/>
          <a:stretch>
            <a:fillRect/>
          </a:stretch>
        </p:blipFill>
        <p:spPr>
          <a:xfrm>
            <a:off x="1864271" y="444589"/>
            <a:ext cx="5415458" cy="4254323"/>
          </a:xfrm>
          <a:prstGeom prst="rect">
            <a:avLst/>
          </a:prstGeom>
        </p:spPr>
      </p:pic>
      <p:sp>
        <p:nvSpPr>
          <p:cNvPr id="9" name="TextBox 8"/>
          <p:cNvSpPr txBox="1"/>
          <p:nvPr/>
        </p:nvSpPr>
        <p:spPr>
          <a:xfrm>
            <a:off x="5467349" y="3516565"/>
            <a:ext cx="2149316" cy="92333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hade val="50000"/>
              </a:schemeClr>
            </a:solidFill>
          </a:ln>
        </p:spPr>
        <p:txBody>
          <a:bodyPr wrap="square" rtlCol="0" anchor="ctr" anchorCtr="0">
            <a:spAutoFit/>
          </a:bodyPr>
          <a:lstStyle/>
          <a:p>
            <a:r>
              <a:rPr lang="en-US" sz="1350" b="1" dirty="0"/>
              <a:t>Inconsistent assignment of audit determinations may have a negative impact on classifier development!</a:t>
            </a:r>
          </a:p>
        </p:txBody>
      </p:sp>
    </p:spTree>
    <p:extLst>
      <p:ext uri="{BB962C8B-B14F-4D97-AF65-F5344CB8AC3E}">
        <p14:creationId xmlns:p14="http://schemas.microsoft.com/office/powerpoint/2010/main" val="41883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Lexicon And Rules</a:t>
            </a:r>
          </a:p>
        </p:txBody>
      </p:sp>
      <p:sp>
        <p:nvSpPr>
          <p:cNvPr id="3" name="Content Placeholder 2"/>
          <p:cNvSpPr>
            <a:spLocks noGrp="1"/>
          </p:cNvSpPr>
          <p:nvPr>
            <p:ph idx="1"/>
          </p:nvPr>
        </p:nvSpPr>
        <p:spPr>
          <a:xfrm>
            <a:off x="1444450" y="811318"/>
            <a:ext cx="6240026" cy="1627082"/>
          </a:xfrm>
        </p:spPr>
        <p:txBody>
          <a:bodyPr/>
          <a:lstStyle/>
          <a:p>
            <a:pPr lvl="1"/>
            <a:r>
              <a:rPr lang="en-US" dirty="0"/>
              <a:t>We developed a </a:t>
            </a:r>
            <a:r>
              <a:rPr lang="en-US" b="1" dirty="0"/>
              <a:t>lexicon</a:t>
            </a:r>
            <a:r>
              <a:rPr lang="en-US" dirty="0"/>
              <a:t> and auditing</a:t>
            </a:r>
            <a:r>
              <a:rPr lang="en-US" b="1" dirty="0"/>
              <a:t> rule set </a:t>
            </a:r>
            <a:r>
              <a:rPr lang="en-US" dirty="0"/>
              <a:t>for our collaborators</a:t>
            </a:r>
          </a:p>
          <a:p>
            <a:pPr lvl="1"/>
            <a:r>
              <a:rPr lang="en-US" dirty="0"/>
              <a:t>Includes a standard set of well-defined </a:t>
            </a:r>
            <a:r>
              <a:rPr lang="en-US" b="1" dirty="0"/>
              <a:t>determinations </a:t>
            </a:r>
            <a:r>
              <a:rPr lang="en-US" dirty="0"/>
              <a:t>for static analysis alerts</a:t>
            </a:r>
          </a:p>
          <a:p>
            <a:pPr lvl="1"/>
            <a:r>
              <a:rPr lang="en-US" dirty="0"/>
              <a:t>Includes a set of </a:t>
            </a:r>
            <a:r>
              <a:rPr lang="en-US" b="1" dirty="0"/>
              <a:t>auditing rules</a:t>
            </a:r>
            <a:r>
              <a:rPr lang="en-US" dirty="0"/>
              <a:t> to help auditors make consistent decisions in commonly-encountered situations</a:t>
            </a:r>
          </a:p>
          <a:p>
            <a:pPr marL="128588" lvl="1" indent="0">
              <a:buNone/>
            </a:pPr>
            <a:endParaRPr lang="en-US" dirty="0"/>
          </a:p>
          <a:p>
            <a:pPr lvl="1"/>
            <a:endParaRPr lang="en-US" dirty="0"/>
          </a:p>
          <a:p>
            <a:endParaRPr lang="en-US" dirty="0"/>
          </a:p>
        </p:txBody>
      </p:sp>
      <p:sp>
        <p:nvSpPr>
          <p:cNvPr id="4" name="Text Placeholder 3"/>
          <p:cNvSpPr>
            <a:spLocks noGrp="1"/>
          </p:cNvSpPr>
          <p:nvPr>
            <p:ph type="body" sz="quarter" idx="10"/>
          </p:nvPr>
        </p:nvSpPr>
        <p:spPr/>
        <p:txBody>
          <a:bodyPr>
            <a:normAutofit lnSpcReduction="10000"/>
          </a:bodyPr>
          <a:lstStyle/>
          <a:p>
            <a:endParaRPr lang="en-US" dirty="0"/>
          </a:p>
        </p:txBody>
      </p:sp>
      <p:sp>
        <p:nvSpPr>
          <p:cNvPr id="6" name="TextBox 5"/>
          <p:cNvSpPr txBox="1"/>
          <p:nvPr/>
        </p:nvSpPr>
        <p:spPr>
          <a:xfrm>
            <a:off x="1406350" y="2467944"/>
            <a:ext cx="6240026" cy="646331"/>
          </a:xfrm>
          <a:prstGeom prst="rect">
            <a:avLst/>
          </a:prstGeom>
          <a:solidFill>
            <a:schemeClr val="tx2">
              <a:lumMod val="20000"/>
              <a:lumOff val="80000"/>
            </a:schemeClr>
          </a:solidFill>
        </p:spPr>
        <p:txBody>
          <a:bodyPr wrap="square" rtlCol="0">
            <a:spAutoFit/>
          </a:bodyPr>
          <a:lstStyle/>
          <a:p>
            <a:pPr lvl="1"/>
            <a:r>
              <a:rPr lang="en-US" b="1" dirty="0">
                <a:latin typeface="Arial" panose="020B0604020202020204" pitchFamily="34" charset="0"/>
                <a:cs typeface="Arial" panose="020B0604020202020204" pitchFamily="34" charset="0"/>
              </a:rPr>
              <a:t>Different auditors </a:t>
            </a:r>
            <a:r>
              <a:rPr lang="en-US" dirty="0">
                <a:latin typeface="Arial" panose="020B0604020202020204" pitchFamily="34" charset="0"/>
                <a:cs typeface="Arial" panose="020B0604020202020204" pitchFamily="34" charset="0"/>
              </a:rPr>
              <a:t>should make the </a:t>
            </a:r>
            <a:r>
              <a:rPr lang="en-US" b="1" dirty="0">
                <a:latin typeface="Arial" panose="020B0604020202020204" pitchFamily="34" charset="0"/>
                <a:cs typeface="Arial" panose="020B0604020202020204" pitchFamily="34" charset="0"/>
              </a:rPr>
              <a:t>same determination </a:t>
            </a:r>
            <a:r>
              <a:rPr lang="en-US" dirty="0">
                <a:latin typeface="Arial" panose="020B0604020202020204" pitchFamily="34" charset="0"/>
                <a:cs typeface="Arial" panose="020B0604020202020204" pitchFamily="34" charset="0"/>
              </a:rPr>
              <a:t>for a given alert</a:t>
            </a:r>
          </a:p>
        </p:txBody>
      </p:sp>
      <p:sp>
        <p:nvSpPr>
          <p:cNvPr id="8" name="TextBox 7"/>
          <p:cNvSpPr txBox="1"/>
          <p:nvPr/>
        </p:nvSpPr>
        <p:spPr>
          <a:xfrm>
            <a:off x="1406350" y="3186470"/>
            <a:ext cx="6240026" cy="646331"/>
          </a:xfrm>
          <a:prstGeom prst="rect">
            <a:avLst/>
          </a:prstGeom>
          <a:solidFill>
            <a:schemeClr val="accent1">
              <a:lumMod val="20000"/>
              <a:lumOff val="80000"/>
            </a:schemeClr>
          </a:solidFill>
        </p:spPr>
        <p:txBody>
          <a:bodyPr wrap="square" rtlCol="0">
            <a:spAutoFit/>
          </a:bodyPr>
          <a:lstStyle/>
          <a:p>
            <a:pPr lvl="1"/>
            <a:r>
              <a:rPr lang="en-US" dirty="0">
                <a:latin typeface="Arial" panose="020B0604020202020204" pitchFamily="34" charset="0"/>
                <a:cs typeface="Arial" panose="020B0604020202020204" pitchFamily="34" charset="0"/>
              </a:rPr>
              <a:t>Improve the </a:t>
            </a:r>
            <a:r>
              <a:rPr lang="en-US" b="1" dirty="0">
                <a:latin typeface="Arial" panose="020B0604020202020204" pitchFamily="34" charset="0"/>
                <a:cs typeface="Arial" panose="020B0604020202020204" pitchFamily="34" charset="0"/>
              </a:rPr>
              <a:t>quality and consistency </a:t>
            </a:r>
            <a:r>
              <a:rPr lang="en-US" dirty="0">
                <a:latin typeface="Arial" panose="020B0604020202020204" pitchFamily="34" charset="0"/>
                <a:cs typeface="Arial" panose="020B0604020202020204" pitchFamily="34" charset="0"/>
              </a:rPr>
              <a:t>of audit data for the purpose of building </a:t>
            </a:r>
            <a:r>
              <a:rPr lang="en-US" b="1" dirty="0">
                <a:latin typeface="Arial" panose="020B0604020202020204" pitchFamily="34" charset="0"/>
                <a:cs typeface="Arial" panose="020B0604020202020204" pitchFamily="34" charset="0"/>
              </a:rPr>
              <a:t>machine learning classifiers</a:t>
            </a:r>
          </a:p>
        </p:txBody>
      </p:sp>
      <p:sp>
        <p:nvSpPr>
          <p:cNvPr id="9" name="TextBox 8"/>
          <p:cNvSpPr txBox="1"/>
          <p:nvPr/>
        </p:nvSpPr>
        <p:spPr>
          <a:xfrm>
            <a:off x="1406350" y="3919102"/>
            <a:ext cx="6240026" cy="646331"/>
          </a:xfrm>
          <a:prstGeom prst="rect">
            <a:avLst/>
          </a:prstGeom>
          <a:solidFill>
            <a:schemeClr val="accent1">
              <a:lumMod val="20000"/>
              <a:lumOff val="80000"/>
            </a:schemeClr>
          </a:solidFill>
        </p:spPr>
        <p:txBody>
          <a:bodyPr wrap="square" rtlCol="0">
            <a:spAutoFit/>
          </a:bodyPr>
          <a:lstStyle/>
          <a:p>
            <a:pPr lvl="1"/>
            <a:r>
              <a:rPr lang="en-US" dirty="0">
                <a:latin typeface="Arial" panose="020B0604020202020204" pitchFamily="34" charset="0"/>
                <a:cs typeface="Arial" panose="020B0604020202020204" pitchFamily="34" charset="0"/>
              </a:rPr>
              <a:t>Help organizations make </a:t>
            </a:r>
            <a:r>
              <a:rPr lang="en-US" b="1" dirty="0">
                <a:latin typeface="Arial" panose="020B0604020202020204" pitchFamily="34" charset="0"/>
                <a:cs typeface="Arial" panose="020B0604020202020204" pitchFamily="34" charset="0"/>
              </a:rPr>
              <a:t>better-informed </a:t>
            </a:r>
            <a:r>
              <a:rPr lang="en-US" dirty="0">
                <a:latin typeface="Arial" panose="020B0604020202020204" pitchFamily="34" charset="0"/>
                <a:cs typeface="Arial" panose="020B0604020202020204" pitchFamily="34" charset="0"/>
              </a:rPr>
              <a:t>decisions about </a:t>
            </a:r>
            <a:r>
              <a:rPr lang="en-US" b="1" dirty="0">
                <a:latin typeface="Arial" panose="020B0604020202020204" pitchFamily="34" charset="0"/>
                <a:cs typeface="Arial" panose="020B0604020202020204" pitchFamily="34" charset="0"/>
              </a:rPr>
              <a:t>bug-fixes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development</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future audits</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23091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Lexicon And Rules</a:t>
            </a:r>
          </a:p>
        </p:txBody>
      </p:sp>
      <p:sp>
        <p:nvSpPr>
          <p:cNvPr id="3" name="Text Placeholder 2"/>
          <p:cNvSpPr>
            <a:spLocks noGrp="1"/>
          </p:cNvSpPr>
          <p:nvPr>
            <p:ph type="body" sz="quarter" idx="10"/>
          </p:nvPr>
        </p:nvSpPr>
        <p:spPr/>
        <p:txBody>
          <a:bodyPr>
            <a:normAutofit/>
          </a:bodyPr>
          <a:lstStyle/>
          <a:p>
            <a:r>
              <a:rPr lang="en-US" dirty="0"/>
              <a:t>Lexicon</a:t>
            </a:r>
          </a:p>
        </p:txBody>
      </p:sp>
    </p:spTree>
    <p:extLst>
      <p:ext uri="{BB962C8B-B14F-4D97-AF65-F5344CB8AC3E}">
        <p14:creationId xmlns:p14="http://schemas.microsoft.com/office/powerpoint/2010/main" val="1442551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Lexicon: Audit Determinations</a:t>
            </a:r>
          </a:p>
        </p:txBody>
      </p:sp>
      <p:sp>
        <p:nvSpPr>
          <p:cNvPr id="15" name="Rectangle 11"/>
          <p:cNvSpPr>
            <a:spLocks noChangeArrowheads="1"/>
          </p:cNvSpPr>
          <p:nvPr/>
        </p:nvSpPr>
        <p:spPr bwMode="auto">
          <a:xfrm>
            <a:off x="139176" y="1439603"/>
            <a:ext cx="3765081" cy="2285042"/>
          </a:xfrm>
          <a:prstGeom prst="rect">
            <a:avLst/>
          </a:prstGeom>
          <a:solidFill>
            <a:srgbClr val="C5E0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 name="Rectangle 20"/>
          <p:cNvSpPr>
            <a:spLocks noChangeArrowheads="1"/>
          </p:cNvSpPr>
          <p:nvPr/>
        </p:nvSpPr>
        <p:spPr bwMode="auto">
          <a:xfrm>
            <a:off x="4551227" y="1461744"/>
            <a:ext cx="4495497" cy="2262900"/>
          </a:xfrm>
          <a:prstGeom prst="rect">
            <a:avLst/>
          </a:prstGeom>
          <a:solidFill>
            <a:srgbClr val="B5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5" name="Rectangle 22"/>
          <p:cNvSpPr>
            <a:spLocks noChangeArrowheads="1"/>
          </p:cNvSpPr>
          <p:nvPr/>
        </p:nvSpPr>
        <p:spPr bwMode="auto">
          <a:xfrm>
            <a:off x="4593818" y="1513673"/>
            <a:ext cx="44698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Calibri" panose="020F0502020204030204" pitchFamily="34" charset="0"/>
              </a:rPr>
              <a:t>Supplemental Determinations</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31" name="Rectangle 29"/>
          <p:cNvSpPr>
            <a:spLocks noChangeArrowheads="1"/>
          </p:cNvSpPr>
          <p:nvPr/>
        </p:nvSpPr>
        <p:spPr bwMode="auto">
          <a:xfrm>
            <a:off x="2782111" y="643423"/>
            <a:ext cx="2709073" cy="743502"/>
          </a:xfrm>
          <a:prstGeom prst="rect">
            <a:avLst/>
          </a:prstGeom>
          <a:solidFill>
            <a:srgbClr val="C9C9C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1026" name="Rectangle 32"/>
          <p:cNvSpPr>
            <a:spLocks noChangeArrowheads="1"/>
          </p:cNvSpPr>
          <p:nvPr/>
        </p:nvSpPr>
        <p:spPr bwMode="auto">
          <a:xfrm>
            <a:off x="2932844" y="674351"/>
            <a:ext cx="2374627"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ts val="2800"/>
              </a:lnSpc>
              <a:spcBef>
                <a:spcPct val="0"/>
              </a:spcBef>
              <a:spcAft>
                <a:spcPts val="0"/>
              </a:spcAft>
              <a:buClrTx/>
              <a:buSzTx/>
              <a:buFontTx/>
              <a:buNone/>
              <a:tabLst/>
            </a:pPr>
            <a:r>
              <a:rPr kumimoji="0" lang="en-US" altLang="en-US" sz="2800" b="1" i="0" u="none" strike="noStrike" cap="none" normalizeH="0" baseline="0" dirty="0">
                <a:ln>
                  <a:noFill/>
                </a:ln>
                <a:solidFill>
                  <a:srgbClr val="000000"/>
                </a:solidFill>
                <a:effectLst/>
                <a:latin typeface="Calibri" panose="020F0502020204030204" pitchFamily="34" charset="0"/>
              </a:rPr>
              <a:t>Audit </a:t>
            </a:r>
            <a:br>
              <a:rPr kumimoji="0" lang="en-US" altLang="en-US" sz="2800" b="1" i="0" u="none" strike="noStrike" cap="none" normalizeH="0" baseline="0" dirty="0">
                <a:ln>
                  <a:noFill/>
                </a:ln>
                <a:solidFill>
                  <a:srgbClr val="000000"/>
                </a:solidFill>
                <a:effectLst/>
                <a:latin typeface="Calibri" panose="020F0502020204030204" pitchFamily="34" charset="0"/>
              </a:rPr>
            </a:br>
            <a:r>
              <a:rPr kumimoji="0" lang="en-US" altLang="en-US" sz="2800" b="1" i="0" u="none" strike="noStrike" cap="none" normalizeH="0" baseline="0" dirty="0">
                <a:ln>
                  <a:noFill/>
                </a:ln>
                <a:solidFill>
                  <a:srgbClr val="000000"/>
                </a:solidFill>
                <a:effectLst/>
                <a:latin typeface="Calibri" panose="020F0502020204030204" pitchFamily="34" charset="0"/>
              </a:rPr>
              <a:t>Determinations</a:t>
            </a:r>
            <a:endParaRPr kumimoji="0" lang="en-US" altLang="en-US" sz="2800" b="0" i="0" u="none" strike="noStrike" cap="none" normalizeH="0" baseline="0" dirty="0">
              <a:ln>
                <a:noFill/>
              </a:ln>
              <a:solidFill>
                <a:schemeClr val="tx1"/>
              </a:solidFill>
              <a:effectLst/>
            </a:endParaRPr>
          </a:p>
        </p:txBody>
      </p:sp>
      <p:grpSp>
        <p:nvGrpSpPr>
          <p:cNvPr id="1155" name="Group 1154"/>
          <p:cNvGrpSpPr/>
          <p:nvPr/>
        </p:nvGrpSpPr>
        <p:grpSpPr>
          <a:xfrm>
            <a:off x="768145" y="3649752"/>
            <a:ext cx="2622908" cy="539750"/>
            <a:chOff x="1741252" y="3760788"/>
            <a:chExt cx="2622908" cy="539750"/>
          </a:xfrm>
        </p:grpSpPr>
        <p:sp>
          <p:nvSpPr>
            <p:cNvPr id="1121" name="Freeform 127"/>
            <p:cNvSpPr>
              <a:spLocks/>
            </p:cNvSpPr>
            <p:nvPr/>
          </p:nvSpPr>
          <p:spPr bwMode="auto">
            <a:xfrm>
              <a:off x="1895326" y="3783013"/>
              <a:ext cx="1531938" cy="517525"/>
            </a:xfrm>
            <a:custGeom>
              <a:avLst/>
              <a:gdLst>
                <a:gd name="T0" fmla="*/ 0 w 965"/>
                <a:gd name="T1" fmla="*/ 320 h 326"/>
                <a:gd name="T2" fmla="*/ 961 w 965"/>
                <a:gd name="T3" fmla="*/ 320 h 326"/>
                <a:gd name="T4" fmla="*/ 958 w 965"/>
                <a:gd name="T5" fmla="*/ 323 h 326"/>
                <a:gd name="T6" fmla="*/ 958 w 965"/>
                <a:gd name="T7" fmla="*/ 3 h 326"/>
                <a:gd name="T8" fmla="*/ 961 w 965"/>
                <a:gd name="T9" fmla="*/ 7 h 326"/>
                <a:gd name="T10" fmla="*/ 3 w 965"/>
                <a:gd name="T11" fmla="*/ 7 h 326"/>
                <a:gd name="T12" fmla="*/ 7 w 965"/>
                <a:gd name="T13" fmla="*/ 3 h 326"/>
                <a:gd name="T14" fmla="*/ 7 w 965"/>
                <a:gd name="T15" fmla="*/ 326 h 326"/>
                <a:gd name="T16" fmla="*/ 0 w 965"/>
                <a:gd name="T17" fmla="*/ 326 h 326"/>
                <a:gd name="T18" fmla="*/ 0 w 965"/>
                <a:gd name="T19" fmla="*/ 0 h 326"/>
                <a:gd name="T20" fmla="*/ 965 w 965"/>
                <a:gd name="T21" fmla="*/ 0 h 326"/>
                <a:gd name="T22" fmla="*/ 965 w 965"/>
                <a:gd name="T23" fmla="*/ 326 h 326"/>
                <a:gd name="T24" fmla="*/ 0 w 965"/>
                <a:gd name="T25" fmla="*/ 326 h 326"/>
                <a:gd name="T26" fmla="*/ 0 w 965"/>
                <a:gd name="T27" fmla="*/ 32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5" h="326">
                  <a:moveTo>
                    <a:pt x="0" y="320"/>
                  </a:moveTo>
                  <a:lnTo>
                    <a:pt x="961" y="320"/>
                  </a:lnTo>
                  <a:lnTo>
                    <a:pt x="958" y="323"/>
                  </a:lnTo>
                  <a:lnTo>
                    <a:pt x="958" y="3"/>
                  </a:lnTo>
                  <a:lnTo>
                    <a:pt x="961" y="7"/>
                  </a:lnTo>
                  <a:lnTo>
                    <a:pt x="3" y="7"/>
                  </a:lnTo>
                  <a:lnTo>
                    <a:pt x="7" y="3"/>
                  </a:lnTo>
                  <a:lnTo>
                    <a:pt x="7" y="326"/>
                  </a:lnTo>
                  <a:lnTo>
                    <a:pt x="0" y="326"/>
                  </a:lnTo>
                  <a:lnTo>
                    <a:pt x="0" y="0"/>
                  </a:lnTo>
                  <a:lnTo>
                    <a:pt x="965" y="0"/>
                  </a:lnTo>
                  <a:lnTo>
                    <a:pt x="965" y="326"/>
                  </a:lnTo>
                  <a:lnTo>
                    <a:pt x="0" y="326"/>
                  </a:lnTo>
                  <a:lnTo>
                    <a:pt x="0"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123" name="Rectangle 129"/>
            <p:cNvSpPr>
              <a:spLocks noChangeArrowheads="1"/>
            </p:cNvSpPr>
            <p:nvPr/>
          </p:nvSpPr>
          <p:spPr bwMode="auto">
            <a:xfrm>
              <a:off x="1741252" y="3760788"/>
              <a:ext cx="2622908" cy="508000"/>
            </a:xfrm>
            <a:prstGeom prst="rect">
              <a:avLst/>
            </a:prstGeom>
            <a:solidFill>
              <a:srgbClr val="E2EFD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126" name="Rectangle 131"/>
            <p:cNvSpPr>
              <a:spLocks noChangeArrowheads="1"/>
            </p:cNvSpPr>
            <p:nvPr/>
          </p:nvSpPr>
          <p:spPr bwMode="auto">
            <a:xfrm>
              <a:off x="1889727" y="3860900"/>
              <a:ext cx="23259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Choose </a:t>
              </a:r>
              <a:r>
                <a:rPr kumimoji="0" lang="en-US" altLang="en-US" sz="2000" b="0" i="0" u="sng" strike="noStrike" cap="none" normalizeH="0" baseline="0" dirty="0">
                  <a:ln>
                    <a:noFill/>
                  </a:ln>
                  <a:solidFill>
                    <a:srgbClr val="000000"/>
                  </a:solidFill>
                  <a:effectLst/>
                  <a:latin typeface="Calibri" panose="020F0502020204030204" pitchFamily="34" charset="0"/>
                </a:rPr>
                <a:t>ONE</a:t>
              </a:r>
              <a:r>
                <a:rPr kumimoji="0" lang="en-US" altLang="en-US" sz="2000" b="0" i="0" strike="noStrike" cap="none" normalizeH="0" baseline="0" dirty="0">
                  <a:ln>
                    <a:noFill/>
                  </a:ln>
                  <a:solidFill>
                    <a:srgbClr val="000000"/>
                  </a:solidFill>
                  <a:effectLst/>
                  <a:latin typeface="Calibri" panose="020F0502020204030204" pitchFamily="34" charset="0"/>
                </a:rPr>
                <a:t> per alert!</a:t>
              </a:r>
              <a:endParaRPr kumimoji="0" lang="en-US" altLang="en-US" sz="2000" b="0" i="0" u="sng" strike="noStrike" cap="none" normalizeH="0" baseline="0" dirty="0">
                <a:ln>
                  <a:noFill/>
                </a:ln>
                <a:solidFill>
                  <a:schemeClr val="tx1"/>
                </a:solidFill>
                <a:effectLst/>
              </a:endParaRPr>
            </a:p>
          </p:txBody>
        </p:sp>
      </p:grpSp>
      <p:sp>
        <p:nvSpPr>
          <p:cNvPr id="1137" name="Rectangle 142"/>
          <p:cNvSpPr>
            <a:spLocks noChangeArrowheads="1"/>
          </p:cNvSpPr>
          <p:nvPr/>
        </p:nvSpPr>
        <p:spPr bwMode="auto">
          <a:xfrm>
            <a:off x="5003258" y="3657177"/>
            <a:ext cx="3500662" cy="511500"/>
          </a:xfrm>
          <a:prstGeom prst="rect">
            <a:avLst/>
          </a:prstGeom>
          <a:solidFill>
            <a:srgbClr val="DAE2F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140" name="Rectangle 145"/>
          <p:cNvSpPr>
            <a:spLocks noChangeArrowheads="1"/>
          </p:cNvSpPr>
          <p:nvPr/>
        </p:nvSpPr>
        <p:spPr bwMode="auto">
          <a:xfrm>
            <a:off x="5003258" y="3759039"/>
            <a:ext cx="35006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Choose </a:t>
            </a:r>
            <a:r>
              <a:rPr kumimoji="0" lang="en-US" altLang="en-US" sz="2000" b="0" i="0" u="sng" strike="noStrike" cap="none" normalizeH="0" baseline="0" dirty="0">
                <a:ln>
                  <a:noFill/>
                </a:ln>
                <a:solidFill>
                  <a:srgbClr val="000000"/>
                </a:solidFill>
                <a:effectLst/>
                <a:latin typeface="Calibri" panose="020F0502020204030204" pitchFamily="34" charset="0"/>
              </a:rPr>
              <a:t>ANY NUMBER</a:t>
            </a:r>
            <a:r>
              <a:rPr kumimoji="0" lang="en-US" altLang="en-US" sz="2000" b="0" i="0" strike="noStrike" cap="none" normalizeH="0" dirty="0">
                <a:ln>
                  <a:noFill/>
                </a:ln>
                <a:solidFill>
                  <a:srgbClr val="000000"/>
                </a:solidFill>
                <a:effectLst/>
                <a:latin typeface="Calibri" panose="020F0502020204030204" pitchFamily="34" charset="0"/>
              </a:rPr>
              <a:t> </a:t>
            </a:r>
            <a:r>
              <a:rPr kumimoji="0" lang="en-US" altLang="en-US" sz="2000" b="0" i="0" u="none" strike="noStrike" cap="none" normalizeH="0" baseline="0" dirty="0">
                <a:ln>
                  <a:noFill/>
                </a:ln>
                <a:solidFill>
                  <a:srgbClr val="000000"/>
                </a:solidFill>
                <a:effectLst/>
                <a:latin typeface="Calibri" panose="020F0502020204030204" pitchFamily="34" charset="0"/>
              </a:rPr>
              <a:t>per alert!</a:t>
            </a:r>
            <a:endParaRPr kumimoji="0" lang="en-US" altLang="en-US" sz="2000" b="0" i="0" u="none" strike="noStrike" cap="none" normalizeH="0" baseline="0" dirty="0">
              <a:ln>
                <a:noFill/>
              </a:ln>
              <a:solidFill>
                <a:schemeClr val="tx1"/>
              </a:solidFill>
              <a:effectLst/>
            </a:endParaRPr>
          </a:p>
        </p:txBody>
      </p:sp>
      <p:grpSp>
        <p:nvGrpSpPr>
          <p:cNvPr id="1151" name="Group 1150"/>
          <p:cNvGrpSpPr/>
          <p:nvPr/>
        </p:nvGrpSpPr>
        <p:grpSpPr>
          <a:xfrm>
            <a:off x="6938174" y="1991730"/>
            <a:ext cx="1791129" cy="733156"/>
            <a:chOff x="7107145" y="2051398"/>
            <a:chExt cx="1791129" cy="733156"/>
          </a:xfrm>
        </p:grpSpPr>
        <p:sp>
          <p:nvSpPr>
            <p:cNvPr id="160" name="Rectangle 106"/>
            <p:cNvSpPr>
              <a:spLocks noChangeArrowheads="1"/>
            </p:cNvSpPr>
            <p:nvPr/>
          </p:nvSpPr>
          <p:spPr bwMode="auto">
            <a:xfrm>
              <a:off x="7107145" y="2056906"/>
              <a:ext cx="1791129" cy="727648"/>
            </a:xfrm>
            <a:prstGeom prst="rect">
              <a:avLst/>
            </a:prstGeom>
            <a:solidFill>
              <a:srgbClr val="4F88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00"/>
            </a:p>
          </p:txBody>
        </p:sp>
        <p:sp>
          <p:nvSpPr>
            <p:cNvPr id="1083" name="Rectangle 89"/>
            <p:cNvSpPr>
              <a:spLocks noChangeArrowheads="1"/>
            </p:cNvSpPr>
            <p:nvPr/>
          </p:nvSpPr>
          <p:spPr bwMode="auto">
            <a:xfrm>
              <a:off x="7375967" y="2051398"/>
              <a:ext cx="125348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en-US" sz="2200" b="1" dirty="0">
                  <a:solidFill>
                    <a:srgbClr val="FEFFFF"/>
                  </a:solidFill>
                  <a:latin typeface="Calibri" panose="020F0502020204030204" pitchFamily="34" charset="0"/>
                </a:rPr>
                <a:t>Dangerous</a:t>
              </a:r>
              <a:br>
                <a:rPr lang="en-US" altLang="en-US" sz="2200" b="1" dirty="0">
                  <a:solidFill>
                    <a:srgbClr val="FEFFFF"/>
                  </a:solidFill>
                  <a:latin typeface="Calibri" panose="020F0502020204030204" pitchFamily="34" charset="0"/>
                </a:rPr>
              </a:br>
              <a:r>
                <a:rPr lang="en-US" altLang="en-US" sz="2200" b="1" dirty="0">
                  <a:solidFill>
                    <a:srgbClr val="FEFFFF"/>
                  </a:solidFill>
                  <a:latin typeface="Calibri" panose="020F0502020204030204" pitchFamily="34" charset="0"/>
                </a:rPr>
                <a:t>construct </a:t>
              </a:r>
            </a:p>
          </p:txBody>
        </p:sp>
      </p:grpSp>
      <p:grpSp>
        <p:nvGrpSpPr>
          <p:cNvPr id="1150" name="Group 1149"/>
          <p:cNvGrpSpPr/>
          <p:nvPr/>
        </p:nvGrpSpPr>
        <p:grpSpPr>
          <a:xfrm>
            <a:off x="6938174" y="2814809"/>
            <a:ext cx="1791129" cy="727648"/>
            <a:chOff x="7119410" y="2859634"/>
            <a:chExt cx="1791129" cy="727648"/>
          </a:xfrm>
        </p:grpSpPr>
        <p:sp>
          <p:nvSpPr>
            <p:cNvPr id="159" name="Rectangle 106"/>
            <p:cNvSpPr>
              <a:spLocks noChangeArrowheads="1"/>
            </p:cNvSpPr>
            <p:nvPr/>
          </p:nvSpPr>
          <p:spPr bwMode="auto">
            <a:xfrm>
              <a:off x="7119410" y="2859634"/>
              <a:ext cx="1791129" cy="727648"/>
            </a:xfrm>
            <a:prstGeom prst="rect">
              <a:avLst/>
            </a:prstGeom>
            <a:solidFill>
              <a:srgbClr val="4F88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00"/>
            </a:p>
          </p:txBody>
        </p:sp>
        <p:sp>
          <p:nvSpPr>
            <p:cNvPr id="1102" name="Rectangle 108"/>
            <p:cNvSpPr>
              <a:spLocks noChangeArrowheads="1"/>
            </p:cNvSpPr>
            <p:nvPr/>
          </p:nvSpPr>
          <p:spPr bwMode="auto">
            <a:xfrm>
              <a:off x="7605535" y="3038792"/>
              <a:ext cx="7518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EFFFF"/>
                  </a:solidFill>
                  <a:effectLst/>
                  <a:latin typeface="Calibri" panose="020F0502020204030204" pitchFamily="34" charset="0"/>
                </a:rPr>
                <a:t>Ignore</a:t>
              </a:r>
              <a:endParaRPr kumimoji="0" lang="en-US" altLang="en-US" sz="2200" b="0" i="0" u="none" strike="noStrike" cap="none" normalizeH="0" baseline="0" dirty="0">
                <a:ln>
                  <a:noFill/>
                </a:ln>
                <a:solidFill>
                  <a:schemeClr val="tx1"/>
                </a:solidFill>
                <a:effectLst/>
              </a:endParaRPr>
            </a:p>
          </p:txBody>
        </p:sp>
      </p:grpSp>
      <p:sp>
        <p:nvSpPr>
          <p:cNvPr id="162" name="Rectangle 106"/>
          <p:cNvSpPr>
            <a:spLocks noChangeArrowheads="1"/>
          </p:cNvSpPr>
          <p:nvPr/>
        </p:nvSpPr>
        <p:spPr bwMode="auto">
          <a:xfrm>
            <a:off x="4867486" y="1997238"/>
            <a:ext cx="1791129" cy="727648"/>
          </a:xfrm>
          <a:prstGeom prst="rect">
            <a:avLst/>
          </a:prstGeom>
          <a:solidFill>
            <a:srgbClr val="4F88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00"/>
          </a:p>
        </p:txBody>
      </p:sp>
      <p:sp>
        <p:nvSpPr>
          <p:cNvPr id="1112" name="Rectangle 118"/>
          <p:cNvSpPr>
            <a:spLocks noChangeArrowheads="1"/>
          </p:cNvSpPr>
          <p:nvPr/>
        </p:nvSpPr>
        <p:spPr bwMode="auto">
          <a:xfrm>
            <a:off x="4924333" y="1991730"/>
            <a:ext cx="1677435" cy="677108"/>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EFFFF"/>
                </a:solidFill>
                <a:effectLst/>
                <a:latin typeface="Calibri" panose="020F0502020204030204" pitchFamily="34" charset="0"/>
              </a:rPr>
              <a:t>Inapplicable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EFFFF"/>
                </a:solidFill>
                <a:effectLst/>
                <a:latin typeface="Calibri" panose="020F0502020204030204" pitchFamily="34" charset="0"/>
              </a:rPr>
              <a:t>environment</a:t>
            </a:r>
            <a:endParaRPr kumimoji="0" lang="en-US" altLang="en-US" sz="2200" b="0" i="0" u="none" strike="noStrike" cap="none" normalizeH="0" baseline="0" dirty="0">
              <a:ln>
                <a:noFill/>
              </a:ln>
              <a:solidFill>
                <a:schemeClr val="tx1"/>
              </a:solidFill>
              <a:effectLst/>
            </a:endParaRPr>
          </a:p>
        </p:txBody>
      </p:sp>
      <p:grpSp>
        <p:nvGrpSpPr>
          <p:cNvPr id="1152" name="Group 1151"/>
          <p:cNvGrpSpPr/>
          <p:nvPr/>
        </p:nvGrpSpPr>
        <p:grpSpPr>
          <a:xfrm>
            <a:off x="4867486" y="2814809"/>
            <a:ext cx="1791129" cy="727648"/>
            <a:chOff x="5033662" y="2873178"/>
            <a:chExt cx="1791129" cy="727648"/>
          </a:xfrm>
        </p:grpSpPr>
        <p:sp>
          <p:nvSpPr>
            <p:cNvPr id="163" name="Rectangle 106"/>
            <p:cNvSpPr>
              <a:spLocks noChangeArrowheads="1"/>
            </p:cNvSpPr>
            <p:nvPr/>
          </p:nvSpPr>
          <p:spPr bwMode="auto">
            <a:xfrm>
              <a:off x="5033662" y="2873178"/>
              <a:ext cx="1791129" cy="727648"/>
            </a:xfrm>
            <a:prstGeom prst="rect">
              <a:avLst/>
            </a:prstGeom>
            <a:solidFill>
              <a:srgbClr val="4F88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00"/>
            </a:p>
          </p:txBody>
        </p:sp>
        <p:sp>
          <p:nvSpPr>
            <p:cNvPr id="1093" name="Rectangle 99"/>
            <p:cNvSpPr>
              <a:spLocks noChangeArrowheads="1"/>
            </p:cNvSpPr>
            <p:nvPr/>
          </p:nvSpPr>
          <p:spPr bwMode="auto">
            <a:xfrm>
              <a:off x="5595802" y="3052336"/>
              <a:ext cx="6107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EFFFF"/>
                  </a:solidFill>
                  <a:effectLst/>
                  <a:latin typeface="Calibri" panose="020F0502020204030204" pitchFamily="34" charset="0"/>
                </a:rPr>
                <a:t>Dead</a:t>
              </a:r>
              <a:endParaRPr kumimoji="0" lang="en-US" altLang="en-US" sz="2200" b="0" i="0" u="none" strike="noStrike" cap="none" normalizeH="0" baseline="0" dirty="0">
                <a:ln>
                  <a:noFill/>
                </a:ln>
                <a:solidFill>
                  <a:schemeClr val="tx1"/>
                </a:solidFill>
                <a:effectLst/>
              </a:endParaRPr>
            </a:p>
          </p:txBody>
        </p:sp>
      </p:grpSp>
      <p:sp>
        <p:nvSpPr>
          <p:cNvPr id="171" name="Rectangle 22"/>
          <p:cNvSpPr>
            <a:spLocks noChangeArrowheads="1"/>
          </p:cNvSpPr>
          <p:nvPr/>
        </p:nvSpPr>
        <p:spPr bwMode="auto">
          <a:xfrm>
            <a:off x="523836" y="1522684"/>
            <a:ext cx="31654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Calibri" panose="020F0502020204030204" pitchFamily="34" charset="0"/>
              </a:rPr>
              <a:t>Basic Determinations</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174" name="Rectangle 106"/>
          <p:cNvSpPr>
            <a:spLocks noChangeArrowheads="1"/>
          </p:cNvSpPr>
          <p:nvPr/>
        </p:nvSpPr>
        <p:spPr bwMode="auto">
          <a:xfrm>
            <a:off x="758757" y="3084080"/>
            <a:ext cx="2474640" cy="430417"/>
          </a:xfrm>
          <a:prstGeom prst="rect">
            <a:avLst/>
          </a:prstGeom>
          <a:solidFill>
            <a:srgbClr val="538135"/>
          </a:solidFill>
          <a:ln>
            <a:noFill/>
          </a:ln>
        </p:spPr>
        <p:txBody>
          <a:bodyPr vert="horz" wrap="square" lIns="91440" tIns="45720" rIns="91440" bIns="45720" numCol="1" anchor="t" anchorCtr="0" compatLnSpc="1">
            <a:prstTxWarp prst="textNoShape">
              <a:avLst/>
            </a:prstTxWarp>
          </a:bodyPr>
          <a:lstStyle/>
          <a:p>
            <a:endParaRPr lang="en-US" sz="2200"/>
          </a:p>
        </p:txBody>
      </p:sp>
      <p:sp>
        <p:nvSpPr>
          <p:cNvPr id="175" name="Rectangle 99"/>
          <p:cNvSpPr>
            <a:spLocks noChangeArrowheads="1"/>
          </p:cNvSpPr>
          <p:nvPr/>
        </p:nvSpPr>
        <p:spPr bwMode="auto">
          <a:xfrm>
            <a:off x="902373" y="3108396"/>
            <a:ext cx="22065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EFFFF"/>
                </a:solidFill>
                <a:effectLst/>
                <a:latin typeface="Calibri" panose="020F0502020204030204" pitchFamily="34" charset="0"/>
              </a:rPr>
              <a:t>Unknown</a:t>
            </a:r>
            <a:r>
              <a:rPr kumimoji="0" lang="en-US" altLang="en-US" sz="2200" b="1" i="0" u="none" strike="noStrike" cap="none" normalizeH="0" dirty="0">
                <a:ln>
                  <a:noFill/>
                </a:ln>
                <a:solidFill>
                  <a:srgbClr val="FEFFFF"/>
                </a:solidFill>
                <a:effectLst/>
                <a:latin typeface="Calibri" panose="020F0502020204030204" pitchFamily="34" charset="0"/>
              </a:rPr>
              <a:t> </a:t>
            </a:r>
            <a:r>
              <a:rPr kumimoji="0" lang="en-US" altLang="en-US" sz="2200" b="1" i="0" u="none" strike="noStrike" cap="none" normalizeH="0" baseline="0" dirty="0">
                <a:ln>
                  <a:noFill/>
                </a:ln>
                <a:solidFill>
                  <a:srgbClr val="FEFFFF"/>
                </a:solidFill>
                <a:effectLst/>
                <a:latin typeface="Calibri" panose="020F0502020204030204" pitchFamily="34" charset="0"/>
              </a:rPr>
              <a:t>(default)</a:t>
            </a:r>
            <a:endParaRPr kumimoji="0" lang="en-US" altLang="en-US" sz="2200" b="0" i="0" u="none" strike="noStrike" cap="none" normalizeH="0" baseline="0" dirty="0">
              <a:ln>
                <a:noFill/>
              </a:ln>
              <a:solidFill>
                <a:schemeClr val="tx1"/>
              </a:solidFill>
              <a:effectLst/>
            </a:endParaRPr>
          </a:p>
        </p:txBody>
      </p:sp>
      <p:sp>
        <p:nvSpPr>
          <p:cNvPr id="195" name="Rectangle 106"/>
          <p:cNvSpPr>
            <a:spLocks noChangeArrowheads="1"/>
          </p:cNvSpPr>
          <p:nvPr/>
        </p:nvSpPr>
        <p:spPr bwMode="auto">
          <a:xfrm>
            <a:off x="2116641" y="1949426"/>
            <a:ext cx="1539781" cy="459649"/>
          </a:xfrm>
          <a:prstGeom prst="rect">
            <a:avLst/>
          </a:prstGeom>
          <a:solidFill>
            <a:srgbClr val="538135"/>
          </a:solidFill>
          <a:ln>
            <a:noFill/>
          </a:ln>
        </p:spPr>
        <p:txBody>
          <a:bodyPr vert="horz" wrap="square" lIns="91440" tIns="45720" rIns="91440" bIns="45720" numCol="1" anchor="t" anchorCtr="0" compatLnSpc="1">
            <a:prstTxWarp prst="textNoShape">
              <a:avLst/>
            </a:prstTxWarp>
          </a:bodyPr>
          <a:lstStyle/>
          <a:p>
            <a:endParaRPr lang="en-US" sz="2200" dirty="0"/>
          </a:p>
        </p:txBody>
      </p:sp>
      <p:sp>
        <p:nvSpPr>
          <p:cNvPr id="196" name="Rectangle 106"/>
          <p:cNvSpPr>
            <a:spLocks noChangeArrowheads="1"/>
          </p:cNvSpPr>
          <p:nvPr/>
        </p:nvSpPr>
        <p:spPr bwMode="auto">
          <a:xfrm>
            <a:off x="322056" y="1955818"/>
            <a:ext cx="1539781" cy="459649"/>
          </a:xfrm>
          <a:prstGeom prst="rect">
            <a:avLst/>
          </a:prstGeom>
          <a:solidFill>
            <a:srgbClr val="538135"/>
          </a:solidFill>
          <a:ln>
            <a:noFill/>
          </a:ln>
        </p:spPr>
        <p:txBody>
          <a:bodyPr vert="horz" wrap="square" lIns="91440" tIns="45720" rIns="91440" bIns="45720" numCol="1" anchor="t" anchorCtr="0" compatLnSpc="1">
            <a:prstTxWarp prst="textNoShape">
              <a:avLst/>
            </a:prstTxWarp>
          </a:bodyPr>
          <a:lstStyle/>
          <a:p>
            <a:endParaRPr lang="en-US" sz="2200" dirty="0"/>
          </a:p>
        </p:txBody>
      </p:sp>
      <p:sp>
        <p:nvSpPr>
          <p:cNvPr id="197" name="Rectangle 106"/>
          <p:cNvSpPr>
            <a:spLocks noChangeArrowheads="1"/>
          </p:cNvSpPr>
          <p:nvPr/>
        </p:nvSpPr>
        <p:spPr bwMode="auto">
          <a:xfrm>
            <a:off x="328648" y="2516282"/>
            <a:ext cx="1539781" cy="459649"/>
          </a:xfrm>
          <a:prstGeom prst="rect">
            <a:avLst/>
          </a:prstGeom>
          <a:solidFill>
            <a:srgbClr val="538135"/>
          </a:solidFill>
          <a:ln>
            <a:noFill/>
          </a:ln>
        </p:spPr>
        <p:txBody>
          <a:bodyPr vert="horz" wrap="square" lIns="91440" tIns="45720" rIns="91440" bIns="45720" numCol="1" anchor="t" anchorCtr="0" compatLnSpc="1">
            <a:prstTxWarp prst="textNoShape">
              <a:avLst/>
            </a:prstTxWarp>
          </a:bodyPr>
          <a:lstStyle/>
          <a:p>
            <a:endParaRPr lang="en-US" sz="2200" dirty="0"/>
          </a:p>
        </p:txBody>
      </p:sp>
      <p:sp>
        <p:nvSpPr>
          <p:cNvPr id="179" name="Rectangle 99"/>
          <p:cNvSpPr>
            <a:spLocks noChangeArrowheads="1"/>
          </p:cNvSpPr>
          <p:nvPr/>
        </p:nvSpPr>
        <p:spPr bwMode="auto">
          <a:xfrm>
            <a:off x="838885" y="2020307"/>
            <a:ext cx="519309" cy="338554"/>
          </a:xfrm>
          <a:prstGeom prst="rect">
            <a:avLst/>
          </a:prstGeom>
          <a:solidFill>
            <a:srgbClr val="5381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EFFFF"/>
                </a:solidFill>
                <a:effectLst/>
                <a:latin typeface="Calibri" panose="020F0502020204030204" pitchFamily="34" charset="0"/>
              </a:rPr>
              <a:t>True</a:t>
            </a:r>
            <a:endParaRPr kumimoji="0" lang="en-US" altLang="en-US" sz="2200" b="0" i="0" u="none" strike="noStrike" cap="none" normalizeH="0" baseline="0" dirty="0">
              <a:ln>
                <a:noFill/>
              </a:ln>
              <a:solidFill>
                <a:schemeClr val="tx1"/>
              </a:solidFill>
              <a:effectLst/>
            </a:endParaRPr>
          </a:p>
        </p:txBody>
      </p:sp>
      <p:sp>
        <p:nvSpPr>
          <p:cNvPr id="183" name="Rectangle 99"/>
          <p:cNvSpPr>
            <a:spLocks noChangeArrowheads="1"/>
          </p:cNvSpPr>
          <p:nvPr/>
        </p:nvSpPr>
        <p:spPr bwMode="auto">
          <a:xfrm>
            <a:off x="2647980" y="2006125"/>
            <a:ext cx="585417" cy="338554"/>
          </a:xfrm>
          <a:prstGeom prst="rect">
            <a:avLst/>
          </a:prstGeom>
          <a:solidFill>
            <a:srgbClr val="538135"/>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EFFFF"/>
                </a:solidFill>
                <a:effectLst/>
                <a:latin typeface="Calibri" panose="020F0502020204030204" pitchFamily="34" charset="0"/>
              </a:rPr>
              <a:t>False</a:t>
            </a:r>
            <a:endParaRPr kumimoji="0" lang="en-US" altLang="en-US" sz="2200" b="0" i="0" u="none" strike="noStrike" cap="none" normalizeH="0" baseline="0" dirty="0">
              <a:ln>
                <a:noFill/>
              </a:ln>
              <a:solidFill>
                <a:schemeClr val="tx1"/>
              </a:solidFill>
              <a:effectLst/>
            </a:endParaRPr>
          </a:p>
        </p:txBody>
      </p:sp>
      <p:sp>
        <p:nvSpPr>
          <p:cNvPr id="189" name="Rectangle 99"/>
          <p:cNvSpPr>
            <a:spLocks noChangeArrowheads="1"/>
          </p:cNvSpPr>
          <p:nvPr/>
        </p:nvSpPr>
        <p:spPr bwMode="auto">
          <a:xfrm>
            <a:off x="582801" y="2590933"/>
            <a:ext cx="1018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EFFFF"/>
                </a:solidFill>
                <a:effectLst/>
                <a:latin typeface="Calibri" panose="020F0502020204030204" pitchFamily="34" charset="0"/>
              </a:rPr>
              <a:t>Complex</a:t>
            </a:r>
            <a:endParaRPr kumimoji="0" lang="en-US" altLang="en-US" sz="2200" b="0" i="0" u="none" strike="noStrike" cap="none" normalizeH="0" baseline="0" dirty="0">
              <a:ln>
                <a:noFill/>
              </a:ln>
              <a:solidFill>
                <a:schemeClr val="tx1"/>
              </a:solidFill>
              <a:effectLst/>
            </a:endParaRPr>
          </a:p>
        </p:txBody>
      </p:sp>
      <p:sp>
        <p:nvSpPr>
          <p:cNvPr id="191" name="Rectangle 106"/>
          <p:cNvSpPr>
            <a:spLocks noChangeArrowheads="1"/>
          </p:cNvSpPr>
          <p:nvPr/>
        </p:nvSpPr>
        <p:spPr bwMode="auto">
          <a:xfrm>
            <a:off x="2149473" y="2525220"/>
            <a:ext cx="1539781" cy="459649"/>
          </a:xfrm>
          <a:prstGeom prst="rect">
            <a:avLst/>
          </a:prstGeom>
          <a:solidFill>
            <a:srgbClr val="538135"/>
          </a:solidFill>
          <a:ln>
            <a:noFill/>
          </a:ln>
        </p:spPr>
        <p:txBody>
          <a:bodyPr vert="horz" wrap="square" lIns="91440" tIns="45720" rIns="91440" bIns="45720" numCol="1" anchor="t" anchorCtr="0" compatLnSpc="1">
            <a:prstTxWarp prst="textNoShape">
              <a:avLst/>
            </a:prstTxWarp>
          </a:bodyPr>
          <a:lstStyle/>
          <a:p>
            <a:endParaRPr lang="en-US" sz="2200" dirty="0"/>
          </a:p>
        </p:txBody>
      </p:sp>
      <p:sp>
        <p:nvSpPr>
          <p:cNvPr id="192" name="Rectangle 99"/>
          <p:cNvSpPr>
            <a:spLocks noChangeArrowheads="1"/>
          </p:cNvSpPr>
          <p:nvPr/>
        </p:nvSpPr>
        <p:spPr bwMode="auto">
          <a:xfrm>
            <a:off x="2234623" y="2565978"/>
            <a:ext cx="1303818" cy="338554"/>
          </a:xfrm>
          <a:prstGeom prst="rect">
            <a:avLst/>
          </a:prstGeom>
          <a:solidFill>
            <a:srgbClr val="538135"/>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EFFFF"/>
                </a:solidFill>
                <a:effectLst/>
                <a:latin typeface="Calibri" panose="020F0502020204030204" pitchFamily="34" charset="0"/>
              </a:rPr>
              <a:t>Dependent</a:t>
            </a:r>
            <a:endParaRPr kumimoji="0" lang="en-US" altLang="en-US" sz="2200" b="0" i="0" u="none" strike="noStrike" cap="none" normalizeH="0" baseline="0" dirty="0">
              <a:ln>
                <a:noFill/>
              </a:ln>
              <a:solidFill>
                <a:schemeClr val="tx1"/>
              </a:solidFill>
              <a:effectLst/>
            </a:endParaRPr>
          </a:p>
        </p:txBody>
      </p:sp>
      <p:cxnSp>
        <p:nvCxnSpPr>
          <p:cNvPr id="1159" name="Elbow Connector 1158"/>
          <p:cNvCxnSpPr>
            <a:stCxn id="31" idx="3"/>
          </p:cNvCxnSpPr>
          <p:nvPr/>
        </p:nvCxnSpPr>
        <p:spPr>
          <a:xfrm>
            <a:off x="5491184" y="1015174"/>
            <a:ext cx="1110583" cy="446570"/>
          </a:xfrm>
          <a:prstGeom prst="bentConnector3">
            <a:avLst>
              <a:gd name="adj1" fmla="val 100773"/>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1" name="Elbow Connector 200"/>
          <p:cNvCxnSpPr>
            <a:stCxn id="31" idx="1"/>
            <a:endCxn id="15" idx="0"/>
          </p:cNvCxnSpPr>
          <p:nvPr/>
        </p:nvCxnSpPr>
        <p:spPr>
          <a:xfrm rot="10800000" flipV="1">
            <a:off x="2021717" y="1015173"/>
            <a:ext cx="760394" cy="424429"/>
          </a:xfrm>
          <a:prstGeom prst="bentConnector2">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163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Lexicon: Basic Determinations</a:t>
            </a:r>
          </a:p>
        </p:txBody>
      </p:sp>
      <p:sp>
        <p:nvSpPr>
          <p:cNvPr id="3" name="Content Placeholder 2"/>
          <p:cNvSpPr>
            <a:spLocks noGrp="1"/>
          </p:cNvSpPr>
          <p:nvPr>
            <p:ph idx="1"/>
          </p:nvPr>
        </p:nvSpPr>
        <p:spPr>
          <a:xfrm>
            <a:off x="1444450" y="674133"/>
            <a:ext cx="6240026" cy="4050268"/>
          </a:xfrm>
        </p:spPr>
        <p:txBody>
          <a:bodyPr>
            <a:noAutofit/>
          </a:bodyPr>
          <a:lstStyle/>
          <a:p>
            <a:r>
              <a:rPr lang="en-US" sz="1800" b="1" dirty="0"/>
              <a:t>True</a:t>
            </a:r>
            <a:endParaRPr lang="en-US" sz="1800" dirty="0"/>
          </a:p>
          <a:p>
            <a:pPr lvl="1"/>
            <a:r>
              <a:rPr lang="en-US" sz="1800" dirty="0"/>
              <a:t>The code in question violates the </a:t>
            </a:r>
            <a:r>
              <a:rPr lang="en-US" sz="1800" b="1" dirty="0"/>
              <a:t>condition</a:t>
            </a:r>
            <a:r>
              <a:rPr lang="en-US" sz="1800" dirty="0"/>
              <a:t> indicated by the alert.</a:t>
            </a:r>
          </a:p>
          <a:p>
            <a:pPr lvl="1"/>
            <a:r>
              <a:rPr lang="en-US" sz="1800" dirty="0"/>
              <a:t>A </a:t>
            </a:r>
            <a:r>
              <a:rPr lang="en-US" sz="1800" b="1" dirty="0"/>
              <a:t>condition</a:t>
            </a:r>
            <a:r>
              <a:rPr lang="en-US" sz="1800" dirty="0"/>
              <a:t> is a constraint or property of validity.</a:t>
            </a:r>
          </a:p>
          <a:p>
            <a:pPr lvl="2"/>
            <a:r>
              <a:rPr lang="en-US" dirty="0"/>
              <a:t>E.g. A valid program should not deference NULL pointers.</a:t>
            </a:r>
          </a:p>
          <a:p>
            <a:pPr lvl="1"/>
            <a:r>
              <a:rPr lang="en-US" sz="1800" dirty="0"/>
              <a:t>The condition can be determined from the definition of the alert itself, or from the </a:t>
            </a:r>
            <a:r>
              <a:rPr lang="en-US" sz="1800" b="1" dirty="0"/>
              <a:t>coding taxonomy </a:t>
            </a:r>
            <a:r>
              <a:rPr lang="en-US" sz="1800" dirty="0"/>
              <a:t>the alert corresponds to.</a:t>
            </a:r>
          </a:p>
          <a:p>
            <a:pPr lvl="2"/>
            <a:r>
              <a:rPr lang="en-US" dirty="0"/>
              <a:t>CERT Secure Coding Rules</a:t>
            </a:r>
          </a:p>
          <a:p>
            <a:pPr lvl="2"/>
            <a:r>
              <a:rPr lang="en-US" dirty="0"/>
              <a:t>CWEs</a:t>
            </a:r>
          </a:p>
        </p:txBody>
      </p:sp>
      <p:sp>
        <p:nvSpPr>
          <p:cNvPr id="4" name="Text Placeholder 3"/>
          <p:cNvSpPr>
            <a:spLocks noGrp="1"/>
          </p:cNvSpPr>
          <p:nvPr>
            <p:ph type="body" sz="quarter" idx="10"/>
          </p:nvPr>
        </p:nvSpPr>
        <p:spPr/>
        <p:txBody>
          <a:bodyPr>
            <a:normAutofit lnSpcReduction="10000"/>
          </a:bodyPr>
          <a:lstStyle/>
          <a:p>
            <a:r>
              <a:rPr lang="en-US" dirty="0"/>
              <a:t>Dataset Quality &amp; Consistency: Audit Lexicon And Rules</a:t>
            </a:r>
          </a:p>
        </p:txBody>
      </p:sp>
    </p:spTree>
    <p:extLst>
      <p:ext uri="{BB962C8B-B14F-4D97-AF65-F5344CB8AC3E}">
        <p14:creationId xmlns:p14="http://schemas.microsoft.com/office/powerpoint/2010/main" val="142692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Lexicon: Basic Determinations</a:t>
            </a:r>
            <a:br>
              <a:rPr lang="en-US" dirty="0"/>
            </a:br>
            <a:r>
              <a:rPr lang="en-US" dirty="0"/>
              <a:t>True Example</a:t>
            </a:r>
          </a:p>
        </p:txBody>
      </p:sp>
      <p:sp>
        <p:nvSpPr>
          <p:cNvPr id="4" name="Text Placeholder 3"/>
          <p:cNvSpPr>
            <a:spLocks noGrp="1"/>
          </p:cNvSpPr>
          <p:nvPr>
            <p:ph type="body" sz="quarter" idx="10"/>
          </p:nvPr>
        </p:nvSpPr>
        <p:spPr/>
        <p:txBody>
          <a:bodyPr>
            <a:normAutofit lnSpcReduction="10000"/>
          </a:bodyPr>
          <a:lstStyle/>
          <a:p>
            <a:endParaRPr lang="en-US"/>
          </a:p>
        </p:txBody>
      </p:sp>
      <p:sp>
        <p:nvSpPr>
          <p:cNvPr id="5" name="Picture Placeholder 4"/>
          <p:cNvSpPr>
            <a:spLocks noGrp="1"/>
          </p:cNvSpPr>
          <p:nvPr>
            <p:ph type="pic" sz="quarter" idx="11"/>
          </p:nvPr>
        </p:nvSpPr>
        <p:spPr/>
      </p:sp>
      <p:sp>
        <p:nvSpPr>
          <p:cNvPr id="6" name="Content Placeholder 2"/>
          <p:cNvSpPr txBox="1">
            <a:spLocks noGrp="1"/>
          </p:cNvSpPr>
          <p:nvPr>
            <p:ph idx="1"/>
          </p:nvPr>
        </p:nvSpPr>
        <p:spPr>
          <a:xfrm>
            <a:off x="1444450" y="817180"/>
            <a:ext cx="6076490" cy="3362098"/>
          </a:xfrm>
          <a:prstGeom prst="rect">
            <a:avLst/>
          </a:prstGeom>
          <a:ln>
            <a:solidFill>
              <a:schemeClr val="tx1"/>
            </a:solidFill>
          </a:ln>
        </p:spPr>
        <p:txBody>
          <a:bodyPr vert="horz" lIns="68580" tIns="68580" rIns="0" bIns="6858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eaLnBrk="0" fontAlgn="base" hangingPunct="0">
              <a:spcBef>
                <a:spcPct val="0"/>
              </a:spcBef>
              <a:spcAft>
                <a:spcPct val="0"/>
              </a:spcAft>
            </a:pPr>
            <a:r>
              <a:rPr lang="en-US" altLang="en-US" sz="1500" b="1" dirty="0">
                <a:solidFill>
                  <a:srgbClr val="800000"/>
                </a:solidFill>
                <a:latin typeface="Consolas" panose="020B0609020204030204" pitchFamily="49" charset="0"/>
                <a:cs typeface="Consolas" panose="020B0609020204030204" pitchFamily="49" charset="0"/>
              </a:rPr>
              <a:t>char</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err="1">
                <a:solidFill>
                  <a:srgbClr val="000000"/>
                </a:solidFill>
                <a:latin typeface="Consolas" panose="020B0609020204030204" pitchFamily="49" charset="0"/>
                <a:cs typeface="Consolas" panose="020B0609020204030204" pitchFamily="49" charset="0"/>
              </a:rPr>
              <a:t>build_array</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b="1" dirty="0" err="1">
                <a:solidFill>
                  <a:srgbClr val="800000"/>
                </a:solidFill>
                <a:latin typeface="Consolas" panose="020B0609020204030204" pitchFamily="49" charset="0"/>
                <a:cs typeface="Consolas" panose="020B0609020204030204" pitchFamily="49" charset="0"/>
              </a:rPr>
              <a:t>size_t</a:t>
            </a:r>
            <a:r>
              <a:rPr lang="en-US" altLang="en-US" sz="1500" dirty="0">
                <a:solidFill>
                  <a:srgbClr val="000000"/>
                </a:solidFill>
                <a:latin typeface="Consolas" panose="020B0609020204030204" pitchFamily="49" charset="0"/>
                <a:cs typeface="Consolas" panose="020B0609020204030204" pitchFamily="49" charset="0"/>
              </a:rPr>
              <a:t> size</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char </a:t>
            </a:r>
            <a:r>
              <a:rPr lang="en-US" altLang="en-US" sz="1500" dirty="0">
                <a:solidFill>
                  <a:srgbClr val="000000"/>
                </a:solidFill>
                <a:latin typeface="Consolas" panose="020B0609020204030204" pitchFamily="49" charset="0"/>
                <a:cs typeface="Consolas" panose="020B0609020204030204" pitchFamily="49" charset="0"/>
              </a:rPr>
              <a:t>first</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eaLnBrk="0" fontAlgn="base" hangingPunct="0">
              <a:spcBef>
                <a:spcPct val="0"/>
              </a:spcBef>
              <a:spcAft>
                <a:spcPct val="0"/>
              </a:spcAft>
            </a:pPr>
            <a:r>
              <a:rPr lang="en-US" altLang="en-US" sz="1500" b="1" dirty="0">
                <a:solidFill>
                  <a:srgbClr val="800000"/>
                </a:solidFill>
                <a:latin typeface="Consolas" panose="020B0609020204030204" pitchFamily="49" charset="0"/>
                <a:cs typeface="Consolas" panose="020B0609020204030204" pitchFamily="49" charset="0"/>
              </a:rPr>
              <a:t>	if</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size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008C00"/>
                </a:solidFill>
                <a:latin typeface="Consolas" panose="020B0609020204030204" pitchFamily="49" charset="0"/>
                <a:cs typeface="Consolas" panose="020B0609020204030204" pitchFamily="49" charset="0"/>
              </a:rPr>
              <a:t>0</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0080"/>
                </a:solidFill>
                <a:latin typeface="Consolas" panose="020B0609020204030204" pitchFamily="49" charset="0"/>
                <a:cs typeface="Consolas" panose="020B0609020204030204" pitchFamily="49" charset="0"/>
              </a:rPr>
              <a:t>{</a:t>
            </a:r>
            <a:endParaRPr lang="en-US" altLang="en-US" sz="1500" dirty="0">
              <a:solidFill>
                <a:srgbClr val="000000"/>
              </a:solidFill>
              <a:latin typeface="Consolas" panose="020B0609020204030204" pitchFamily="49" charset="0"/>
              <a:cs typeface="Consolas" panose="020B0609020204030204" pitchFamily="49" charset="0"/>
            </a:endParaRPr>
          </a:p>
          <a:p>
            <a:pPr eaLnBrk="0" fontAlgn="base" hangingPunct="0">
              <a:spcBef>
                <a:spcPct val="0"/>
              </a:spcBef>
              <a:spcAft>
                <a:spcPct val="0"/>
              </a:spcAft>
            </a:pP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	return </a:t>
            </a:r>
            <a:r>
              <a:rPr lang="en-US" altLang="en-US" sz="1500" dirty="0">
                <a:solidFill>
                  <a:srgbClr val="7D0045"/>
                </a:solidFill>
                <a:latin typeface="Consolas" panose="020B0609020204030204" pitchFamily="49" charset="0"/>
                <a:cs typeface="Consolas" panose="020B0609020204030204" pitchFamily="49" charset="0"/>
              </a:rPr>
              <a:t>NULL</a:t>
            </a:r>
            <a:r>
              <a:rPr lang="en-US" altLang="en-US" sz="1500" dirty="0">
                <a:solidFill>
                  <a:srgbClr val="800080"/>
                </a:solidFill>
                <a:latin typeface="Consolas" panose="020B0609020204030204" pitchFamily="49" charset="0"/>
                <a:cs typeface="Consolas" panose="020B0609020204030204" pitchFamily="49" charset="0"/>
              </a:rPr>
              <a:t>;</a:t>
            </a:r>
            <a:endParaRPr lang="en-US" altLang="en-US" sz="1500" dirty="0">
              <a:solidFill>
                <a:srgbClr val="000000"/>
              </a:solidFill>
              <a:latin typeface="Consolas" panose="020B0609020204030204" pitchFamily="49" charset="0"/>
              <a:cs typeface="Consolas" panose="020B0609020204030204" pitchFamily="49" charset="0"/>
            </a:endParaRPr>
          </a:p>
          <a:p>
            <a:pPr eaLnBrk="0" fontAlgn="base" hangingPunct="0">
              <a:spcBef>
                <a:spcPct val="0"/>
              </a:spcBef>
              <a:spcAft>
                <a:spcPct val="0"/>
              </a:spcAft>
            </a:pP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0080"/>
                </a:solidFill>
                <a:latin typeface="Consolas" panose="020B0609020204030204" pitchFamily="49" charset="0"/>
                <a:cs typeface="Consolas" panose="020B0609020204030204" pitchFamily="49" charset="0"/>
              </a:rPr>
              <a:t>}</a:t>
            </a:r>
            <a:r>
              <a:rPr lang="en-US" altLang="en-US" sz="600" dirty="0">
                <a:latin typeface="Consolas" panose="020B0609020204030204" pitchFamily="49" charset="0"/>
                <a:cs typeface="Consolas" panose="020B0609020204030204" pitchFamily="49" charset="0"/>
              </a:rPr>
              <a:t> </a:t>
            </a:r>
            <a:endParaRPr lang="en-US" altLang="en-US" sz="1500" dirty="0">
              <a:solidFill>
                <a:srgbClr val="000000"/>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endParaRPr lang="en-US" altLang="en-US" sz="1500" dirty="0">
              <a:solidFill>
                <a:srgbClr val="800080"/>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r>
              <a:rPr lang="en-US" altLang="en-US" sz="1500" dirty="0">
                <a:solidFill>
                  <a:srgbClr val="80008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char</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array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err="1">
                <a:solidFill>
                  <a:srgbClr val="603000"/>
                </a:solidFill>
                <a:latin typeface="Consolas" panose="020B0609020204030204" pitchFamily="49" charset="0"/>
                <a:cs typeface="Consolas" panose="020B0609020204030204" pitchFamily="49" charset="0"/>
              </a:rPr>
              <a:t>malloc</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size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err="1">
                <a:solidFill>
                  <a:srgbClr val="800000"/>
                </a:solidFill>
                <a:latin typeface="Consolas" panose="020B0609020204030204" pitchFamily="49" charset="0"/>
                <a:cs typeface="Consolas" panose="020B0609020204030204" pitchFamily="49" charset="0"/>
              </a:rPr>
              <a:t>sizeof</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b="1" dirty="0">
                <a:solidFill>
                  <a:srgbClr val="800000"/>
                </a:solidFill>
                <a:latin typeface="Consolas" panose="020B0609020204030204" pitchFamily="49" charset="0"/>
                <a:cs typeface="Consolas" panose="020B0609020204030204" pitchFamily="49" charset="0"/>
              </a:rPr>
              <a:t>char</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r>
              <a:rPr lang="en-US" altLang="en-US" sz="1500" b="1" dirty="0">
                <a:solidFill>
                  <a:srgbClr val="000000"/>
                </a:solidFill>
                <a:latin typeface="Consolas" panose="020B0609020204030204" pitchFamily="49" charset="0"/>
                <a:cs typeface="Consolas" panose="020B0609020204030204" pitchFamily="49" charset="0"/>
              </a:rPr>
              <a:t>	</a:t>
            </a:r>
            <a:r>
              <a:rPr lang="en-US" altLang="en-US" sz="1500" dirty="0">
                <a:solidFill>
                  <a:srgbClr val="000000"/>
                </a:solidFill>
                <a:latin typeface="Consolas" panose="020B0609020204030204" pitchFamily="49" charset="0"/>
                <a:cs typeface="Consolas" panose="020B0609020204030204" pitchFamily="49" charset="0"/>
              </a:rPr>
              <a:t>array</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0</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first</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r>
              <a:rPr lang="en-US" altLang="en-US" sz="1500" b="1"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return</a:t>
            </a:r>
            <a:r>
              <a:rPr lang="en-US" altLang="en-US" sz="1500" dirty="0">
                <a:solidFill>
                  <a:srgbClr val="000000"/>
                </a:solidFill>
                <a:latin typeface="Consolas" panose="020B0609020204030204" pitchFamily="49" charset="0"/>
                <a:cs typeface="Consolas" panose="020B0609020204030204" pitchFamily="49" charset="0"/>
              </a:rPr>
              <a:t> array</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latin typeface="Consolas" panose="020B0609020204030204" pitchFamily="49" charset="0"/>
                <a:cs typeface="Consolas" panose="020B0609020204030204" pitchFamily="49" charset="0"/>
              </a:rPr>
              <a:t> </a:t>
            </a:r>
          </a:p>
        </p:txBody>
      </p:sp>
      <p:grpSp>
        <p:nvGrpSpPr>
          <p:cNvPr id="12" name="Group 11"/>
          <p:cNvGrpSpPr/>
          <p:nvPr/>
        </p:nvGrpSpPr>
        <p:grpSpPr>
          <a:xfrm>
            <a:off x="2953481" y="2739320"/>
            <a:ext cx="1909186" cy="1506108"/>
            <a:chOff x="3312745" y="3097412"/>
            <a:chExt cx="2545582" cy="1654742"/>
          </a:xfrm>
        </p:grpSpPr>
        <p:sp>
          <p:nvSpPr>
            <p:cNvPr id="11" name="Left Arrow 10"/>
            <p:cNvSpPr/>
            <p:nvPr/>
          </p:nvSpPr>
          <p:spPr>
            <a:xfrm rot="2555018">
              <a:off x="3312745" y="3097412"/>
              <a:ext cx="1346703" cy="258283"/>
            </a:xfrm>
            <a:prstGeom prst="leftArrow">
              <a:avLst/>
            </a:prstGeom>
            <a:solidFill>
              <a:schemeClr val="accent6">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Explosion 1 7"/>
            <p:cNvSpPr/>
            <p:nvPr/>
          </p:nvSpPr>
          <p:spPr>
            <a:xfrm>
              <a:off x="3544973" y="3103108"/>
              <a:ext cx="2313354" cy="1649046"/>
            </a:xfrm>
            <a:prstGeom prst="irregularSeal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ALERT</a:t>
              </a:r>
              <a:r>
                <a:rPr lang="en-US" sz="1050" dirty="0">
                  <a:solidFill>
                    <a:schemeClr val="tx1"/>
                  </a:solidFill>
                </a:rPr>
                <a:t>: Do not dereference NULL pointers!</a:t>
              </a:r>
            </a:p>
          </p:txBody>
        </p:sp>
      </p:grpSp>
      <p:sp>
        <p:nvSpPr>
          <p:cNvPr id="13" name="Rectangle 12"/>
          <p:cNvSpPr/>
          <p:nvPr/>
        </p:nvSpPr>
        <p:spPr>
          <a:xfrm>
            <a:off x="5206521" y="3030865"/>
            <a:ext cx="1269041" cy="65033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Determination:</a:t>
            </a:r>
          </a:p>
          <a:p>
            <a:pPr algn="ctr"/>
            <a:r>
              <a:rPr lang="en-US" sz="1350" b="1" dirty="0">
                <a:solidFill>
                  <a:schemeClr val="tx1"/>
                </a:solidFill>
              </a:rPr>
              <a:t>TRUE</a:t>
            </a:r>
          </a:p>
        </p:txBody>
      </p:sp>
    </p:spTree>
    <p:extLst>
      <p:ext uri="{BB962C8B-B14F-4D97-AF65-F5344CB8AC3E}">
        <p14:creationId xmlns:p14="http://schemas.microsoft.com/office/powerpoint/2010/main" val="95533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Lexicon: Basic Determinations</a:t>
            </a:r>
          </a:p>
        </p:txBody>
      </p:sp>
      <p:sp>
        <p:nvSpPr>
          <p:cNvPr id="3" name="Content Placeholder 2"/>
          <p:cNvSpPr>
            <a:spLocks noGrp="1"/>
          </p:cNvSpPr>
          <p:nvPr>
            <p:ph idx="1"/>
          </p:nvPr>
        </p:nvSpPr>
        <p:spPr>
          <a:xfrm>
            <a:off x="1444450" y="674132"/>
            <a:ext cx="6240026" cy="827916"/>
          </a:xfrm>
        </p:spPr>
        <p:txBody>
          <a:bodyPr>
            <a:normAutofit/>
          </a:bodyPr>
          <a:lstStyle/>
          <a:p>
            <a:r>
              <a:rPr lang="en-US" b="1" dirty="0"/>
              <a:t>False</a:t>
            </a:r>
          </a:p>
          <a:p>
            <a:pPr lvl="1"/>
            <a:r>
              <a:rPr lang="en-US" dirty="0"/>
              <a:t>The code in question does </a:t>
            </a:r>
            <a:r>
              <a:rPr lang="en-US" b="1" dirty="0"/>
              <a:t>not</a:t>
            </a:r>
            <a:r>
              <a:rPr lang="en-US" dirty="0"/>
              <a:t> violate the </a:t>
            </a:r>
            <a:r>
              <a:rPr lang="en-US" b="1" dirty="0"/>
              <a:t>condition</a:t>
            </a:r>
            <a:r>
              <a:rPr lang="en-US" dirty="0"/>
              <a:t> indicated by the alert.</a:t>
            </a:r>
          </a:p>
          <a:p>
            <a:pPr lvl="1"/>
            <a:endParaRPr lang="en-US" dirty="0"/>
          </a:p>
        </p:txBody>
      </p:sp>
      <p:sp>
        <p:nvSpPr>
          <p:cNvPr id="4" name="Text Placeholder 3"/>
          <p:cNvSpPr>
            <a:spLocks noGrp="1"/>
          </p:cNvSpPr>
          <p:nvPr>
            <p:ph type="body" sz="quarter" idx="10"/>
          </p:nvPr>
        </p:nvSpPr>
        <p:spPr/>
        <p:txBody>
          <a:bodyPr>
            <a:normAutofit lnSpcReduction="10000"/>
          </a:bodyPr>
          <a:lstStyle/>
          <a:p>
            <a:endParaRPr lang="en-US"/>
          </a:p>
        </p:txBody>
      </p:sp>
      <p:sp>
        <p:nvSpPr>
          <p:cNvPr id="5" name="Picture Placeholder 4"/>
          <p:cNvSpPr>
            <a:spLocks noGrp="1"/>
          </p:cNvSpPr>
          <p:nvPr>
            <p:ph type="pic" sz="quarter" idx="11"/>
          </p:nvPr>
        </p:nvSpPr>
        <p:spPr/>
      </p:sp>
      <p:sp>
        <p:nvSpPr>
          <p:cNvPr id="6" name="Content Placeholder 2"/>
          <p:cNvSpPr txBox="1">
            <a:spLocks/>
          </p:cNvSpPr>
          <p:nvPr/>
        </p:nvSpPr>
        <p:spPr>
          <a:xfrm>
            <a:off x="1444450" y="1647093"/>
            <a:ext cx="6076490" cy="2643554"/>
          </a:xfrm>
          <a:prstGeom prst="rect">
            <a:avLst/>
          </a:prstGeom>
          <a:ln>
            <a:solidFill>
              <a:schemeClr val="tx1"/>
            </a:solidFill>
          </a:ln>
        </p:spPr>
        <p:txBody>
          <a:bodyPr vert="horz" lIns="68580" tIns="68580" rIns="0" bIns="6858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eaLnBrk="0" fontAlgn="base" hangingPunct="0">
              <a:spcBef>
                <a:spcPct val="0"/>
              </a:spcBef>
              <a:spcAft>
                <a:spcPct val="0"/>
              </a:spcAft>
            </a:pPr>
            <a:r>
              <a:rPr lang="en-US" altLang="en-US" sz="1500" b="1" dirty="0">
                <a:solidFill>
                  <a:srgbClr val="800000"/>
                </a:solidFill>
                <a:latin typeface="Consolas" panose="020B0609020204030204" pitchFamily="49" charset="0"/>
                <a:cs typeface="Consolas" panose="020B0609020204030204" pitchFamily="49" charset="0"/>
              </a:rPr>
              <a:t>char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err="1">
                <a:solidFill>
                  <a:srgbClr val="000000"/>
                </a:solidFill>
                <a:latin typeface="Consolas" panose="020B0609020204030204" pitchFamily="49" charset="0"/>
                <a:cs typeface="Consolas" panose="020B0609020204030204" pitchFamily="49" charset="0"/>
              </a:rPr>
              <a:t>build_array</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b="1" dirty="0" err="1">
                <a:solidFill>
                  <a:srgbClr val="800000"/>
                </a:solidFill>
                <a:latin typeface="Consolas" panose="020B0609020204030204" pitchFamily="49" charset="0"/>
                <a:cs typeface="Consolas" panose="020B0609020204030204" pitchFamily="49" charset="0"/>
              </a:rPr>
              <a:t>int</a:t>
            </a:r>
            <a:r>
              <a:rPr lang="en-US" altLang="en-US" sz="1500" dirty="0">
                <a:solidFill>
                  <a:srgbClr val="000000"/>
                </a:solidFill>
                <a:latin typeface="Consolas" panose="020B0609020204030204" pitchFamily="49" charset="0"/>
                <a:cs typeface="Consolas" panose="020B0609020204030204" pitchFamily="49" charset="0"/>
              </a:rPr>
              <a:t> size</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char</a:t>
            </a:r>
            <a:r>
              <a:rPr lang="en-US" altLang="en-US" sz="1500" dirty="0">
                <a:solidFill>
                  <a:srgbClr val="000000"/>
                </a:solidFill>
                <a:latin typeface="Consolas" panose="020B0609020204030204" pitchFamily="49" charset="0"/>
                <a:cs typeface="Consolas" panose="020B0609020204030204" pitchFamily="49" charset="0"/>
              </a:rPr>
              <a:t> first</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eaLnBrk="0" fontAlgn="base" hangingPunct="0">
              <a:spcBef>
                <a:spcPct val="0"/>
              </a:spcBef>
              <a:spcAft>
                <a:spcPct val="0"/>
              </a:spcAft>
            </a:pPr>
            <a:r>
              <a:rPr lang="en-US" altLang="en-US" sz="1500" b="1" dirty="0">
                <a:solidFill>
                  <a:srgbClr val="800000"/>
                </a:solidFill>
                <a:latin typeface="Consolas" panose="020B0609020204030204" pitchFamily="49" charset="0"/>
                <a:cs typeface="Consolas" panose="020B0609020204030204" pitchFamily="49" charset="0"/>
              </a:rPr>
              <a:t>	if</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size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008C00"/>
                </a:solidFill>
                <a:latin typeface="Consolas" panose="020B0609020204030204" pitchFamily="49" charset="0"/>
                <a:cs typeface="Consolas" panose="020B0609020204030204" pitchFamily="49" charset="0"/>
              </a:rPr>
              <a:t>0</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0080"/>
                </a:solidFill>
                <a:latin typeface="Consolas" panose="020B0609020204030204" pitchFamily="49" charset="0"/>
                <a:cs typeface="Consolas" panose="020B0609020204030204" pitchFamily="49" charset="0"/>
              </a:rPr>
              <a:t>{</a:t>
            </a:r>
            <a:endParaRPr lang="en-US" altLang="en-US" sz="1500" dirty="0">
              <a:solidFill>
                <a:srgbClr val="000000"/>
              </a:solidFill>
              <a:latin typeface="Consolas" panose="020B0609020204030204" pitchFamily="49" charset="0"/>
              <a:cs typeface="Consolas" panose="020B0609020204030204" pitchFamily="49" charset="0"/>
            </a:endParaRPr>
          </a:p>
          <a:p>
            <a:pPr eaLnBrk="0" fontAlgn="base" hangingPunct="0">
              <a:spcBef>
                <a:spcPct val="0"/>
              </a:spcBef>
              <a:spcAft>
                <a:spcPct val="0"/>
              </a:spcAft>
            </a:pP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	return </a:t>
            </a:r>
            <a:r>
              <a:rPr lang="en-US" altLang="en-US" sz="1500" dirty="0">
                <a:solidFill>
                  <a:srgbClr val="7D0045"/>
                </a:solidFill>
                <a:latin typeface="Consolas" panose="020B0609020204030204" pitchFamily="49" charset="0"/>
                <a:cs typeface="Consolas" panose="020B0609020204030204" pitchFamily="49" charset="0"/>
              </a:rPr>
              <a:t>NULL</a:t>
            </a:r>
            <a:r>
              <a:rPr lang="en-US" altLang="en-US" sz="1500" dirty="0">
                <a:solidFill>
                  <a:srgbClr val="800080"/>
                </a:solidFill>
                <a:latin typeface="Consolas" panose="020B0609020204030204" pitchFamily="49" charset="0"/>
                <a:cs typeface="Consolas" panose="020B0609020204030204" pitchFamily="49" charset="0"/>
              </a:rPr>
              <a:t>;</a:t>
            </a:r>
            <a:endParaRPr lang="en-US" altLang="en-US" sz="1500" dirty="0">
              <a:solidFill>
                <a:srgbClr val="000000"/>
              </a:solidFill>
              <a:latin typeface="Consolas" panose="020B0609020204030204" pitchFamily="49" charset="0"/>
              <a:cs typeface="Consolas" panose="020B0609020204030204" pitchFamily="49" charset="0"/>
            </a:endParaRPr>
          </a:p>
          <a:p>
            <a:pPr eaLnBrk="0" fontAlgn="base" hangingPunct="0">
              <a:spcBef>
                <a:spcPct val="0"/>
              </a:spcBef>
              <a:spcAft>
                <a:spcPct val="0"/>
              </a:spcAft>
            </a:pP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0080"/>
                </a:solidFill>
                <a:latin typeface="Consolas" panose="020B0609020204030204" pitchFamily="49" charset="0"/>
                <a:cs typeface="Consolas" panose="020B0609020204030204" pitchFamily="49" charset="0"/>
              </a:rPr>
              <a:t>}</a:t>
            </a:r>
            <a:r>
              <a:rPr lang="en-US" altLang="en-US" sz="600" dirty="0">
                <a:latin typeface="Consolas" panose="020B0609020204030204" pitchFamily="49" charset="0"/>
                <a:cs typeface="Consolas" panose="020B0609020204030204" pitchFamily="49" charset="0"/>
              </a:rPr>
              <a:t> </a:t>
            </a:r>
            <a:endParaRPr lang="en-US" altLang="en-US" sz="1500" dirty="0">
              <a:solidFill>
                <a:srgbClr val="000000"/>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endParaRPr lang="en-US" altLang="en-US" sz="1500" b="1" dirty="0">
              <a:solidFill>
                <a:srgbClr val="000000"/>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r>
              <a:rPr lang="en-US" altLang="en-US" sz="1500" b="1"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char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array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err="1">
                <a:solidFill>
                  <a:srgbClr val="603000"/>
                </a:solidFill>
                <a:latin typeface="Consolas" panose="020B0609020204030204" pitchFamily="49" charset="0"/>
                <a:cs typeface="Consolas" panose="020B0609020204030204" pitchFamily="49" charset="0"/>
              </a:rPr>
              <a:t>malloc</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size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err="1">
                <a:solidFill>
                  <a:srgbClr val="800000"/>
                </a:solidFill>
                <a:latin typeface="Consolas" panose="020B0609020204030204" pitchFamily="49" charset="0"/>
                <a:cs typeface="Consolas" panose="020B0609020204030204" pitchFamily="49" charset="0"/>
              </a:rPr>
              <a:t>sizeof</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b="1" dirty="0">
                <a:solidFill>
                  <a:srgbClr val="800000"/>
                </a:solidFill>
                <a:latin typeface="Consolas" panose="020B0609020204030204" pitchFamily="49" charset="0"/>
                <a:cs typeface="Consolas" panose="020B0609020204030204" pitchFamily="49" charset="0"/>
              </a:rPr>
              <a:t>char</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r>
              <a:rPr lang="en-US" altLang="en-US" sz="1500" b="1"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if</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array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7D0045"/>
                </a:solidFill>
                <a:latin typeface="Consolas" panose="020B0609020204030204" pitchFamily="49" charset="0"/>
                <a:cs typeface="Consolas" panose="020B0609020204030204" pitchFamily="49" charset="0"/>
              </a:rPr>
              <a:t>NULL</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603000"/>
                </a:solidFill>
                <a:latin typeface="Consolas" panose="020B0609020204030204" pitchFamily="49" charset="0"/>
                <a:cs typeface="Consolas" panose="020B0609020204030204" pitchFamily="49" charset="0"/>
              </a:rPr>
              <a:t>abort</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r>
              <a:rPr lang="en-US" altLang="en-US" sz="1500" dirty="0">
                <a:solidFill>
                  <a:srgbClr val="800080"/>
                </a:solidFill>
                <a:latin typeface="Consolas" panose="020B0609020204030204" pitchFamily="49" charset="0"/>
                <a:cs typeface="Consolas" panose="020B0609020204030204" pitchFamily="49" charset="0"/>
              </a:rPr>
              <a:t>	}</a:t>
            </a:r>
            <a:r>
              <a:rPr lang="en-US" altLang="en-US" sz="1500" dirty="0">
                <a:solidFill>
                  <a:srgbClr val="000000"/>
                </a:solidFill>
                <a:latin typeface="Consolas" panose="020B0609020204030204" pitchFamily="49" charset="0"/>
                <a:cs typeface="Consolas" panose="020B0609020204030204" pitchFamily="49" charset="0"/>
              </a:rPr>
              <a:t> </a:t>
            </a:r>
          </a:p>
          <a:p>
            <a:pPr eaLnBrk="0" fontAlgn="base" hangingPunct="0">
              <a:spcBef>
                <a:spcPct val="0"/>
              </a:spcBef>
              <a:spcAft>
                <a:spcPct val="0"/>
              </a:spcAft>
            </a:pPr>
            <a:r>
              <a:rPr lang="en-US" altLang="en-US" sz="1500" b="1" dirty="0">
                <a:solidFill>
                  <a:srgbClr val="000000"/>
                </a:solidFill>
                <a:latin typeface="Consolas" panose="020B0609020204030204" pitchFamily="49" charset="0"/>
                <a:cs typeface="Consolas" panose="020B0609020204030204" pitchFamily="49" charset="0"/>
              </a:rPr>
              <a:t>	</a:t>
            </a:r>
            <a:r>
              <a:rPr lang="en-US" altLang="en-US" sz="1500" dirty="0">
                <a:solidFill>
                  <a:srgbClr val="000000"/>
                </a:solidFill>
                <a:latin typeface="Consolas" panose="020B0609020204030204" pitchFamily="49" charset="0"/>
                <a:cs typeface="Consolas" panose="020B0609020204030204" pitchFamily="49" charset="0"/>
              </a:rPr>
              <a:t>array</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0</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first</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r>
              <a:rPr lang="en-US" altLang="en-US" sz="1500" b="1"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return</a:t>
            </a:r>
            <a:r>
              <a:rPr lang="en-US" altLang="en-US" sz="1500" dirty="0">
                <a:solidFill>
                  <a:srgbClr val="000000"/>
                </a:solidFill>
                <a:latin typeface="Consolas" panose="020B0609020204030204" pitchFamily="49" charset="0"/>
                <a:cs typeface="Consolas" panose="020B0609020204030204" pitchFamily="49" charset="0"/>
              </a:rPr>
              <a:t> array</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r>
              <a:rPr lang="en-US" altLang="en-US" sz="1500" dirty="0">
                <a:solidFill>
                  <a:srgbClr val="800080"/>
                </a:solidFill>
                <a:latin typeface="Consolas" panose="020B0609020204030204" pitchFamily="49" charset="0"/>
                <a:cs typeface="Consolas" panose="020B0609020204030204" pitchFamily="49" charset="0"/>
              </a:rPr>
              <a:t>}</a:t>
            </a:r>
            <a:r>
              <a:rPr lang="en-US" altLang="en-US" sz="600" dirty="0">
                <a:latin typeface="Consolas" panose="020B0609020204030204" pitchFamily="49" charset="0"/>
                <a:cs typeface="Consolas" panose="020B0609020204030204" pitchFamily="49" charset="0"/>
              </a:rPr>
              <a:t> </a:t>
            </a:r>
            <a:endParaRPr lang="en-US" altLang="en-US" sz="3300" dirty="0">
              <a:latin typeface="Consolas" panose="020B0609020204030204" pitchFamily="49" charset="0"/>
              <a:cs typeface="Consolas" panose="020B0609020204030204" pitchFamily="49" charset="0"/>
            </a:endParaRPr>
          </a:p>
        </p:txBody>
      </p:sp>
      <p:grpSp>
        <p:nvGrpSpPr>
          <p:cNvPr id="12" name="Group 11"/>
          <p:cNvGrpSpPr/>
          <p:nvPr/>
        </p:nvGrpSpPr>
        <p:grpSpPr>
          <a:xfrm>
            <a:off x="218170" y="2255856"/>
            <a:ext cx="2218961" cy="1599806"/>
            <a:chOff x="-2557604" y="2153815"/>
            <a:chExt cx="2958614" cy="2133075"/>
          </a:xfrm>
        </p:grpSpPr>
        <p:sp>
          <p:nvSpPr>
            <p:cNvPr id="8" name="Left Arrow 7"/>
            <p:cNvSpPr/>
            <p:nvPr/>
          </p:nvSpPr>
          <p:spPr>
            <a:xfrm rot="11742694">
              <a:off x="-1300956" y="3620697"/>
              <a:ext cx="1701966" cy="350397"/>
            </a:xfrm>
            <a:prstGeom prst="leftArrow">
              <a:avLst/>
            </a:prstGeom>
            <a:solidFill>
              <a:schemeClr val="accent6">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Explosion 1 8"/>
            <p:cNvSpPr/>
            <p:nvPr/>
          </p:nvSpPr>
          <p:spPr>
            <a:xfrm>
              <a:off x="-2557604" y="2153815"/>
              <a:ext cx="2313354" cy="2133075"/>
            </a:xfrm>
            <a:prstGeom prst="irregularSeal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ALERT</a:t>
              </a:r>
              <a:r>
                <a:rPr lang="en-US" sz="1050" dirty="0">
                  <a:solidFill>
                    <a:schemeClr val="tx1"/>
                  </a:solidFill>
                </a:rPr>
                <a:t>: Do not dereference NULL pointers!</a:t>
              </a:r>
            </a:p>
          </p:txBody>
        </p:sp>
      </p:grpSp>
      <p:sp>
        <p:nvSpPr>
          <p:cNvPr id="7" name="Rectangle 6"/>
          <p:cNvSpPr/>
          <p:nvPr/>
        </p:nvSpPr>
        <p:spPr>
          <a:xfrm>
            <a:off x="2386483" y="2936632"/>
            <a:ext cx="1868993" cy="632612"/>
          </a:xfrm>
          <a:prstGeom prst="rect">
            <a:avLst/>
          </a:prstGeom>
          <a:noFill/>
          <a:ln w="34925">
            <a:solidFill>
              <a:schemeClr val="accent3">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0" name="Rectangle 9"/>
          <p:cNvSpPr/>
          <p:nvPr/>
        </p:nvSpPr>
        <p:spPr>
          <a:xfrm>
            <a:off x="4917974" y="3018724"/>
            <a:ext cx="1256738" cy="52721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Determination:</a:t>
            </a:r>
          </a:p>
          <a:p>
            <a:pPr algn="ctr"/>
            <a:r>
              <a:rPr lang="en-US" sz="1350" b="1" dirty="0">
                <a:solidFill>
                  <a:schemeClr val="tx1"/>
                </a:solidFill>
              </a:rPr>
              <a:t>FALSE</a:t>
            </a:r>
          </a:p>
        </p:txBody>
      </p:sp>
    </p:spTree>
    <p:extLst>
      <p:ext uri="{BB962C8B-B14F-4D97-AF65-F5344CB8AC3E}">
        <p14:creationId xmlns:p14="http://schemas.microsoft.com/office/powerpoint/2010/main" val="213469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Lexicon: Basic Determinations</a:t>
            </a:r>
          </a:p>
        </p:txBody>
      </p:sp>
      <p:sp>
        <p:nvSpPr>
          <p:cNvPr id="3" name="Content Placeholder 2"/>
          <p:cNvSpPr>
            <a:spLocks noGrp="1"/>
          </p:cNvSpPr>
          <p:nvPr>
            <p:ph idx="1"/>
          </p:nvPr>
        </p:nvSpPr>
        <p:spPr>
          <a:xfrm>
            <a:off x="1444450" y="674132"/>
            <a:ext cx="6240026" cy="3897869"/>
          </a:xfrm>
        </p:spPr>
        <p:txBody>
          <a:bodyPr>
            <a:normAutofit/>
          </a:bodyPr>
          <a:lstStyle/>
          <a:p>
            <a:r>
              <a:rPr lang="en-US" b="1" dirty="0"/>
              <a:t>Complex</a:t>
            </a:r>
            <a:r>
              <a:rPr lang="en-US" dirty="0"/>
              <a:t> </a:t>
            </a:r>
          </a:p>
          <a:p>
            <a:pPr lvl="1"/>
            <a:r>
              <a:rPr lang="en-US" dirty="0"/>
              <a:t>The alert is </a:t>
            </a:r>
            <a:r>
              <a:rPr lang="en-US" b="1" dirty="0"/>
              <a:t>too difficult</a:t>
            </a:r>
            <a:r>
              <a:rPr lang="en-US" dirty="0"/>
              <a:t> to judge in a </a:t>
            </a:r>
            <a:r>
              <a:rPr lang="en-US" b="1" dirty="0"/>
              <a:t>reasonable amount of time and effort</a:t>
            </a:r>
            <a:endParaRPr lang="en-US" dirty="0"/>
          </a:p>
          <a:p>
            <a:pPr lvl="1"/>
            <a:r>
              <a:rPr lang="en-US" dirty="0"/>
              <a:t>“Reasonable” is defined by the individual organization.</a:t>
            </a:r>
          </a:p>
          <a:p>
            <a:r>
              <a:rPr lang="en-US" b="1" dirty="0"/>
              <a:t>Dependent</a:t>
            </a:r>
          </a:p>
          <a:p>
            <a:pPr marL="257175" indent="-257175">
              <a:buFont typeface="Arial" panose="020B0604020202020204" pitchFamily="34" charset="0"/>
              <a:buChar char="•"/>
            </a:pPr>
            <a:r>
              <a:rPr lang="en-US" dirty="0"/>
              <a:t>The alert is related to a </a:t>
            </a:r>
            <a:r>
              <a:rPr lang="en-US" b="1" dirty="0"/>
              <a:t>True</a:t>
            </a:r>
            <a:r>
              <a:rPr lang="en-US" dirty="0"/>
              <a:t> alert that occurs earlier in the code.</a:t>
            </a:r>
          </a:p>
          <a:p>
            <a:pPr marL="257175" indent="-257175">
              <a:buFont typeface="Arial" panose="020B0604020202020204" pitchFamily="34" charset="0"/>
              <a:buChar char="•"/>
            </a:pPr>
            <a:r>
              <a:rPr lang="en-US" dirty="0"/>
              <a:t>Intuition: fixing the first alert would implicitly fix the second one.</a:t>
            </a:r>
          </a:p>
          <a:p>
            <a:r>
              <a:rPr lang="en-US" b="1" dirty="0"/>
              <a:t>Unknown</a:t>
            </a:r>
            <a:r>
              <a:rPr lang="en-US" dirty="0"/>
              <a:t> </a:t>
            </a:r>
          </a:p>
          <a:p>
            <a:pPr marL="257175" indent="-257175">
              <a:buFont typeface="Arial" panose="020B0604020202020204" pitchFamily="34" charset="0"/>
              <a:buChar char="•"/>
            </a:pPr>
            <a:r>
              <a:rPr lang="en-US" dirty="0"/>
              <a:t>None of the above. This is the default determination.</a:t>
            </a:r>
          </a:p>
        </p:txBody>
      </p:sp>
      <p:sp>
        <p:nvSpPr>
          <p:cNvPr id="4" name="Text Placeholder 3"/>
          <p:cNvSpPr>
            <a:spLocks noGrp="1"/>
          </p:cNvSpPr>
          <p:nvPr>
            <p:ph type="body" sz="quarter" idx="10"/>
          </p:nvPr>
        </p:nvSpPr>
        <p:spPr/>
        <p:txBody>
          <a:bodyPr>
            <a:normAutofit lnSpcReduction="10000"/>
          </a:bodyPr>
          <a:lstStyle/>
          <a:p>
            <a:endParaRPr lang="en-US"/>
          </a:p>
        </p:txBody>
      </p:sp>
      <p:sp>
        <p:nvSpPr>
          <p:cNvPr id="5" name="Picture Placeholder 4"/>
          <p:cNvSpPr>
            <a:spLocks noGrp="1"/>
          </p:cNvSpPr>
          <p:nvPr>
            <p:ph type="pic" sz="quarter" idx="11"/>
          </p:nvPr>
        </p:nvSpPr>
        <p:spPr/>
      </p:sp>
    </p:spTree>
    <p:extLst>
      <p:ext uri="{BB962C8B-B14F-4D97-AF65-F5344CB8AC3E}">
        <p14:creationId xmlns:p14="http://schemas.microsoft.com/office/powerpoint/2010/main" val="275836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Lexicon: Basic Determinations</a:t>
            </a:r>
            <a:br>
              <a:rPr lang="en-US" dirty="0"/>
            </a:br>
            <a:r>
              <a:rPr lang="en-US" dirty="0"/>
              <a:t>Dependent Example</a:t>
            </a:r>
          </a:p>
        </p:txBody>
      </p:sp>
      <p:sp>
        <p:nvSpPr>
          <p:cNvPr id="4" name="Text Placeholder 3"/>
          <p:cNvSpPr>
            <a:spLocks noGrp="1"/>
          </p:cNvSpPr>
          <p:nvPr>
            <p:ph type="body" sz="quarter" idx="10"/>
          </p:nvPr>
        </p:nvSpPr>
        <p:spPr/>
        <p:txBody>
          <a:bodyPr>
            <a:normAutofit lnSpcReduction="10000"/>
          </a:bodyPr>
          <a:lstStyle/>
          <a:p>
            <a:endParaRPr lang="en-US"/>
          </a:p>
        </p:txBody>
      </p:sp>
      <p:sp>
        <p:nvSpPr>
          <p:cNvPr id="5" name="Picture Placeholder 4"/>
          <p:cNvSpPr>
            <a:spLocks noGrp="1"/>
          </p:cNvSpPr>
          <p:nvPr>
            <p:ph type="pic" sz="quarter" idx="11"/>
          </p:nvPr>
        </p:nvSpPr>
        <p:spPr/>
      </p:sp>
      <p:sp>
        <p:nvSpPr>
          <p:cNvPr id="6" name="Content Placeholder 2"/>
          <p:cNvSpPr txBox="1">
            <a:spLocks noGrp="1"/>
          </p:cNvSpPr>
          <p:nvPr>
            <p:ph idx="1"/>
          </p:nvPr>
        </p:nvSpPr>
        <p:spPr>
          <a:xfrm>
            <a:off x="1444450" y="817180"/>
            <a:ext cx="6076490" cy="3362098"/>
          </a:xfrm>
          <a:prstGeom prst="rect">
            <a:avLst/>
          </a:prstGeom>
          <a:ln>
            <a:solidFill>
              <a:schemeClr val="tx1"/>
            </a:solidFill>
          </a:ln>
        </p:spPr>
        <p:txBody>
          <a:bodyPr vert="horz" lIns="68580" tIns="68580" rIns="0" bIns="6858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eaLnBrk="0" fontAlgn="base" hangingPunct="0">
              <a:spcBef>
                <a:spcPct val="0"/>
              </a:spcBef>
              <a:spcAft>
                <a:spcPct val="0"/>
              </a:spcAft>
            </a:pPr>
            <a:r>
              <a:rPr lang="en-US" altLang="en-US" sz="1500" b="1" dirty="0">
                <a:solidFill>
                  <a:srgbClr val="800000"/>
                </a:solidFill>
                <a:latin typeface="Consolas" panose="020B0609020204030204" pitchFamily="49" charset="0"/>
                <a:cs typeface="Consolas" panose="020B0609020204030204" pitchFamily="49" charset="0"/>
              </a:rPr>
              <a:t>char</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err="1">
                <a:solidFill>
                  <a:srgbClr val="000000"/>
                </a:solidFill>
                <a:latin typeface="Consolas" panose="020B0609020204030204" pitchFamily="49" charset="0"/>
                <a:cs typeface="Consolas" panose="020B0609020204030204" pitchFamily="49" charset="0"/>
              </a:rPr>
              <a:t>build_array</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b="1" dirty="0" err="1">
                <a:solidFill>
                  <a:srgbClr val="800000"/>
                </a:solidFill>
                <a:latin typeface="Consolas" panose="020B0609020204030204" pitchFamily="49" charset="0"/>
                <a:cs typeface="Consolas" panose="020B0609020204030204" pitchFamily="49" charset="0"/>
              </a:rPr>
              <a:t>size_t</a:t>
            </a:r>
            <a:r>
              <a:rPr lang="en-US" altLang="en-US" sz="1500" dirty="0">
                <a:solidFill>
                  <a:srgbClr val="000000"/>
                </a:solidFill>
                <a:latin typeface="Consolas" panose="020B0609020204030204" pitchFamily="49" charset="0"/>
                <a:cs typeface="Consolas" panose="020B0609020204030204" pitchFamily="49" charset="0"/>
              </a:rPr>
              <a:t> size</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char </a:t>
            </a:r>
            <a:r>
              <a:rPr lang="en-US" altLang="en-US" sz="1500" dirty="0">
                <a:solidFill>
                  <a:srgbClr val="000000"/>
                </a:solidFill>
                <a:latin typeface="Consolas" panose="020B0609020204030204" pitchFamily="49" charset="0"/>
                <a:cs typeface="Consolas" panose="020B0609020204030204" pitchFamily="49" charset="0"/>
              </a:rPr>
              <a:t>first, </a:t>
            </a:r>
            <a:r>
              <a:rPr lang="en-US" altLang="en-US" sz="1500" b="1" dirty="0">
                <a:solidFill>
                  <a:srgbClr val="800000"/>
                </a:solidFill>
                <a:latin typeface="Consolas" panose="020B0609020204030204" pitchFamily="49" charset="0"/>
                <a:cs typeface="Consolas" panose="020B0609020204030204" pitchFamily="49" charset="0"/>
              </a:rPr>
              <a:t>char </a:t>
            </a:r>
            <a:r>
              <a:rPr lang="en-US" altLang="en-US" sz="1500" dirty="0">
                <a:solidFill>
                  <a:srgbClr val="000000"/>
                </a:solidFill>
                <a:latin typeface="Consolas" panose="020B0609020204030204" pitchFamily="49" charset="0"/>
                <a:cs typeface="Consolas" panose="020B0609020204030204" pitchFamily="49" charset="0"/>
              </a:rPr>
              <a:t>last</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eaLnBrk="0" fontAlgn="base" hangingPunct="0">
              <a:spcBef>
                <a:spcPct val="0"/>
              </a:spcBef>
              <a:spcAft>
                <a:spcPct val="0"/>
              </a:spcAft>
            </a:pPr>
            <a:r>
              <a:rPr lang="en-US" altLang="en-US" sz="1500" b="1" dirty="0">
                <a:solidFill>
                  <a:srgbClr val="800000"/>
                </a:solidFill>
                <a:latin typeface="Consolas" panose="020B0609020204030204" pitchFamily="49" charset="0"/>
                <a:cs typeface="Consolas" panose="020B0609020204030204" pitchFamily="49" charset="0"/>
              </a:rPr>
              <a:t>	if</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size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008C00"/>
                </a:solidFill>
                <a:latin typeface="Consolas" panose="020B0609020204030204" pitchFamily="49" charset="0"/>
                <a:cs typeface="Consolas" panose="020B0609020204030204" pitchFamily="49" charset="0"/>
              </a:rPr>
              <a:t>0</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0080"/>
                </a:solidFill>
                <a:latin typeface="Consolas" panose="020B0609020204030204" pitchFamily="49" charset="0"/>
                <a:cs typeface="Consolas" panose="020B0609020204030204" pitchFamily="49" charset="0"/>
              </a:rPr>
              <a:t>{</a:t>
            </a:r>
            <a:endParaRPr lang="en-US" altLang="en-US" sz="1500" dirty="0">
              <a:solidFill>
                <a:srgbClr val="000000"/>
              </a:solidFill>
              <a:latin typeface="Consolas" panose="020B0609020204030204" pitchFamily="49" charset="0"/>
              <a:cs typeface="Consolas" panose="020B0609020204030204" pitchFamily="49" charset="0"/>
            </a:endParaRPr>
          </a:p>
          <a:p>
            <a:pPr eaLnBrk="0" fontAlgn="base" hangingPunct="0">
              <a:spcBef>
                <a:spcPct val="0"/>
              </a:spcBef>
              <a:spcAft>
                <a:spcPct val="0"/>
              </a:spcAft>
            </a:pP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	return </a:t>
            </a:r>
            <a:r>
              <a:rPr lang="en-US" altLang="en-US" sz="1500" dirty="0">
                <a:solidFill>
                  <a:srgbClr val="7D0045"/>
                </a:solidFill>
                <a:latin typeface="Consolas" panose="020B0609020204030204" pitchFamily="49" charset="0"/>
                <a:cs typeface="Consolas" panose="020B0609020204030204" pitchFamily="49" charset="0"/>
              </a:rPr>
              <a:t>NULL</a:t>
            </a:r>
            <a:r>
              <a:rPr lang="en-US" altLang="en-US" sz="1500" dirty="0">
                <a:solidFill>
                  <a:srgbClr val="800080"/>
                </a:solidFill>
                <a:latin typeface="Consolas" panose="020B0609020204030204" pitchFamily="49" charset="0"/>
                <a:cs typeface="Consolas" panose="020B0609020204030204" pitchFamily="49" charset="0"/>
              </a:rPr>
              <a:t>;</a:t>
            </a:r>
            <a:endParaRPr lang="en-US" altLang="en-US" sz="1500" dirty="0">
              <a:solidFill>
                <a:srgbClr val="000000"/>
              </a:solidFill>
              <a:latin typeface="Consolas" panose="020B0609020204030204" pitchFamily="49" charset="0"/>
              <a:cs typeface="Consolas" panose="020B0609020204030204" pitchFamily="49" charset="0"/>
            </a:endParaRPr>
          </a:p>
          <a:p>
            <a:pPr eaLnBrk="0" fontAlgn="base" hangingPunct="0">
              <a:spcBef>
                <a:spcPct val="0"/>
              </a:spcBef>
              <a:spcAft>
                <a:spcPct val="0"/>
              </a:spcAft>
            </a:pP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0080"/>
                </a:solidFill>
                <a:latin typeface="Consolas" panose="020B0609020204030204" pitchFamily="49" charset="0"/>
                <a:cs typeface="Consolas" panose="020B0609020204030204" pitchFamily="49" charset="0"/>
              </a:rPr>
              <a:t>}</a:t>
            </a:r>
            <a:r>
              <a:rPr lang="en-US" altLang="en-US" sz="600" dirty="0">
                <a:latin typeface="Consolas" panose="020B0609020204030204" pitchFamily="49" charset="0"/>
                <a:cs typeface="Consolas" panose="020B0609020204030204" pitchFamily="49" charset="0"/>
              </a:rPr>
              <a:t> </a:t>
            </a:r>
            <a:endParaRPr lang="en-US" altLang="en-US" sz="1500" dirty="0">
              <a:solidFill>
                <a:srgbClr val="000000"/>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endParaRPr lang="en-US" altLang="en-US" sz="1500" dirty="0">
              <a:solidFill>
                <a:srgbClr val="800080"/>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r>
              <a:rPr lang="en-US" altLang="en-US" sz="1500" dirty="0">
                <a:solidFill>
                  <a:srgbClr val="80008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char</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array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err="1">
                <a:solidFill>
                  <a:srgbClr val="603000"/>
                </a:solidFill>
                <a:latin typeface="Consolas" panose="020B0609020204030204" pitchFamily="49" charset="0"/>
                <a:cs typeface="Consolas" panose="020B0609020204030204" pitchFamily="49" charset="0"/>
              </a:rPr>
              <a:t>malloc</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size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err="1">
                <a:solidFill>
                  <a:srgbClr val="800000"/>
                </a:solidFill>
                <a:latin typeface="Consolas" panose="020B0609020204030204" pitchFamily="49" charset="0"/>
                <a:cs typeface="Consolas" panose="020B0609020204030204" pitchFamily="49" charset="0"/>
              </a:rPr>
              <a:t>sizeof</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b="1" dirty="0">
                <a:solidFill>
                  <a:srgbClr val="800000"/>
                </a:solidFill>
                <a:latin typeface="Consolas" panose="020B0609020204030204" pitchFamily="49" charset="0"/>
                <a:cs typeface="Consolas" panose="020B0609020204030204" pitchFamily="49" charset="0"/>
              </a:rPr>
              <a:t>char</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r>
              <a:rPr lang="en-US" altLang="en-US" sz="1500" b="1" dirty="0">
                <a:solidFill>
                  <a:srgbClr val="000000"/>
                </a:solidFill>
                <a:latin typeface="Consolas" panose="020B0609020204030204" pitchFamily="49" charset="0"/>
                <a:cs typeface="Consolas" panose="020B0609020204030204" pitchFamily="49" charset="0"/>
              </a:rPr>
              <a:t>	</a:t>
            </a:r>
            <a:r>
              <a:rPr lang="en-US" altLang="en-US" sz="1500" dirty="0">
                <a:solidFill>
                  <a:srgbClr val="000000"/>
                </a:solidFill>
                <a:latin typeface="Consolas" panose="020B0609020204030204" pitchFamily="49" charset="0"/>
                <a:cs typeface="Consolas" panose="020B0609020204030204" pitchFamily="49" charset="0"/>
              </a:rPr>
              <a:t>array</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0</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first</a:t>
            </a:r>
            <a:r>
              <a:rPr lang="en-US" altLang="en-US" sz="1500" dirty="0">
                <a:solidFill>
                  <a:srgbClr val="800080"/>
                </a:solidFill>
                <a:latin typeface="Consolas" panose="020B0609020204030204" pitchFamily="49" charset="0"/>
                <a:cs typeface="Consolas" panose="020B0609020204030204" pitchFamily="49" charset="0"/>
              </a:rPr>
              <a:t>;</a:t>
            </a:r>
          </a:p>
          <a:p>
            <a:pPr eaLnBrk="0" fontAlgn="base" hangingPunct="0">
              <a:spcBef>
                <a:spcPct val="0"/>
              </a:spcBef>
              <a:spcAft>
                <a:spcPct val="0"/>
              </a:spcAft>
            </a:pP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a:solidFill>
                  <a:srgbClr val="000000"/>
                </a:solidFill>
                <a:latin typeface="Consolas" panose="020B0609020204030204" pitchFamily="49" charset="0"/>
                <a:cs typeface="Consolas" panose="020B0609020204030204" pitchFamily="49" charset="0"/>
              </a:rPr>
              <a:t>	</a:t>
            </a:r>
            <a:r>
              <a:rPr lang="en-US" altLang="en-US" sz="1500" dirty="0">
                <a:solidFill>
                  <a:srgbClr val="000000"/>
                </a:solidFill>
                <a:latin typeface="Consolas" panose="020B0609020204030204" pitchFamily="49" charset="0"/>
                <a:cs typeface="Consolas" panose="020B0609020204030204" pitchFamily="49" charset="0"/>
              </a:rPr>
              <a:t>array</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size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008C00"/>
                </a:solidFill>
                <a:latin typeface="Consolas" panose="020B0609020204030204" pitchFamily="49" charset="0"/>
                <a:cs typeface="Consolas" panose="020B0609020204030204" pitchFamily="49" charset="0"/>
              </a:rPr>
              <a:t>1</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last</a:t>
            </a:r>
            <a:r>
              <a:rPr lang="en-US" altLang="en-US" sz="1500" dirty="0">
                <a:solidFill>
                  <a:srgbClr val="800080"/>
                </a:solidFill>
                <a:latin typeface="Consolas" panose="020B0609020204030204" pitchFamily="49" charset="0"/>
                <a:cs typeface="Consolas" panose="020B0609020204030204" pitchFamily="49" charset="0"/>
              </a:rPr>
              <a:t>;</a:t>
            </a:r>
            <a:endParaRPr lang="en-US" altLang="en-US" sz="1500" dirty="0">
              <a:solidFill>
                <a:srgbClr val="000000"/>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r>
              <a:rPr lang="en-US" altLang="en-US" sz="1500" b="1"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return</a:t>
            </a:r>
            <a:r>
              <a:rPr lang="en-US" altLang="en-US" sz="1500" dirty="0">
                <a:solidFill>
                  <a:srgbClr val="000000"/>
                </a:solidFill>
                <a:latin typeface="Consolas" panose="020B0609020204030204" pitchFamily="49" charset="0"/>
                <a:cs typeface="Consolas" panose="020B0609020204030204" pitchFamily="49" charset="0"/>
              </a:rPr>
              <a:t> array</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latin typeface="Consolas" panose="020B0609020204030204" pitchFamily="49" charset="0"/>
                <a:cs typeface="Consolas" panose="020B0609020204030204" pitchFamily="49" charset="0"/>
              </a:rPr>
              <a:t> </a:t>
            </a:r>
          </a:p>
        </p:txBody>
      </p:sp>
      <p:grpSp>
        <p:nvGrpSpPr>
          <p:cNvPr id="10" name="Group 9"/>
          <p:cNvGrpSpPr/>
          <p:nvPr/>
        </p:nvGrpSpPr>
        <p:grpSpPr>
          <a:xfrm>
            <a:off x="3175844" y="902854"/>
            <a:ext cx="2421479" cy="1236785"/>
            <a:chOff x="2710459" y="1203806"/>
            <a:chExt cx="3228638" cy="1649046"/>
          </a:xfrm>
        </p:grpSpPr>
        <p:sp>
          <p:nvSpPr>
            <p:cNvPr id="11" name="Left Arrow 10"/>
            <p:cNvSpPr/>
            <p:nvPr/>
          </p:nvSpPr>
          <p:spPr>
            <a:xfrm rot="20022993">
              <a:off x="2710459" y="2480436"/>
              <a:ext cx="1935120" cy="359507"/>
            </a:xfrm>
            <a:prstGeom prst="leftArrow">
              <a:avLst/>
            </a:prstGeom>
            <a:solidFill>
              <a:schemeClr val="accent6">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Explosion 1 7"/>
            <p:cNvSpPr/>
            <p:nvPr/>
          </p:nvSpPr>
          <p:spPr>
            <a:xfrm>
              <a:off x="3625743" y="1203806"/>
              <a:ext cx="2313354" cy="1649046"/>
            </a:xfrm>
            <a:prstGeom prst="irregularSeal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ALERT</a:t>
              </a:r>
              <a:r>
                <a:rPr lang="en-US" sz="1050" dirty="0">
                  <a:solidFill>
                    <a:schemeClr val="tx1"/>
                  </a:solidFill>
                </a:rPr>
                <a:t>: Do not dereference NULL pointers!</a:t>
              </a:r>
            </a:p>
          </p:txBody>
        </p:sp>
      </p:grpSp>
      <p:sp>
        <p:nvSpPr>
          <p:cNvPr id="13" name="Rectangle 12"/>
          <p:cNvSpPr/>
          <p:nvPr/>
        </p:nvSpPr>
        <p:spPr>
          <a:xfrm>
            <a:off x="5875945" y="1196082"/>
            <a:ext cx="1267805" cy="65033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Determination:</a:t>
            </a:r>
          </a:p>
          <a:p>
            <a:pPr algn="ctr"/>
            <a:r>
              <a:rPr lang="en-US" sz="1350" b="1" dirty="0">
                <a:solidFill>
                  <a:schemeClr val="tx1"/>
                </a:solidFill>
              </a:rPr>
              <a:t>TRUE</a:t>
            </a:r>
          </a:p>
        </p:txBody>
      </p:sp>
      <p:grpSp>
        <p:nvGrpSpPr>
          <p:cNvPr id="18" name="Group 17"/>
          <p:cNvGrpSpPr/>
          <p:nvPr/>
        </p:nvGrpSpPr>
        <p:grpSpPr>
          <a:xfrm>
            <a:off x="2953894" y="2697982"/>
            <a:ext cx="2643431" cy="1496337"/>
            <a:chOff x="2414525" y="3597310"/>
            <a:chExt cx="3524574" cy="1995115"/>
          </a:xfrm>
        </p:grpSpPr>
        <p:sp>
          <p:nvSpPr>
            <p:cNvPr id="15" name="Left Arrow 14"/>
            <p:cNvSpPr/>
            <p:nvPr/>
          </p:nvSpPr>
          <p:spPr>
            <a:xfrm rot="1701262">
              <a:off x="2414525" y="3984844"/>
              <a:ext cx="2199207" cy="359507"/>
            </a:xfrm>
            <a:prstGeom prst="leftArrow">
              <a:avLst/>
            </a:prstGeom>
            <a:solidFill>
              <a:schemeClr val="accent6">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Explosion 1 15"/>
            <p:cNvSpPr/>
            <p:nvPr/>
          </p:nvSpPr>
          <p:spPr>
            <a:xfrm>
              <a:off x="3625744" y="3597310"/>
              <a:ext cx="2313355" cy="1995115"/>
            </a:xfrm>
            <a:prstGeom prst="irregularSeal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ALERT</a:t>
              </a:r>
              <a:r>
                <a:rPr lang="en-US" sz="1050" dirty="0">
                  <a:solidFill>
                    <a:schemeClr val="tx1"/>
                  </a:solidFill>
                </a:rPr>
                <a:t>: Do not dereference NULL pointers!</a:t>
              </a:r>
            </a:p>
          </p:txBody>
        </p:sp>
      </p:grpSp>
      <p:sp>
        <p:nvSpPr>
          <p:cNvPr id="17" name="Rectangle 16"/>
          <p:cNvSpPr/>
          <p:nvPr/>
        </p:nvSpPr>
        <p:spPr>
          <a:xfrm>
            <a:off x="5875945" y="3211303"/>
            <a:ext cx="1267805" cy="65033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Determination:</a:t>
            </a:r>
          </a:p>
          <a:p>
            <a:pPr algn="ctr"/>
            <a:r>
              <a:rPr lang="en-US" sz="1350" b="1" dirty="0">
                <a:solidFill>
                  <a:schemeClr val="tx1"/>
                </a:solidFill>
              </a:rPr>
              <a:t>DEPENDENT</a:t>
            </a:r>
          </a:p>
          <a:p>
            <a:pPr algn="ctr"/>
            <a:endParaRPr lang="en-US" sz="1350" b="1" dirty="0">
              <a:solidFill>
                <a:schemeClr val="tx1"/>
              </a:solidFill>
            </a:endParaRPr>
          </a:p>
        </p:txBody>
      </p:sp>
    </p:spTree>
    <p:extLst>
      <p:ext uri="{BB962C8B-B14F-4D97-AF65-F5344CB8AC3E}">
        <p14:creationId xmlns:p14="http://schemas.microsoft.com/office/powerpoint/2010/main" val="324105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648" y="476583"/>
            <a:ext cx="8320035" cy="3760682"/>
          </a:xfrm>
        </p:spPr>
        <p:txBody>
          <a:bodyPr/>
          <a:lstStyle/>
          <a:p>
            <a:r>
              <a:rPr lang="en-US" sz="1050" dirty="0"/>
              <a:t>Copyright 2018 Carnegie Mellon University. All Rights Reserved.</a:t>
            </a:r>
          </a:p>
          <a:p>
            <a:r>
              <a:rPr lang="en-US" sz="1050" dirty="0"/>
              <a:t>This material is based upon work funded and supported by the Department of Defense under Contract No. FA8702-15-D-0002 with Carnegie Mellon University for the operation of the Software Engineering Institute, a federally funded research and development center.</a:t>
            </a:r>
          </a:p>
          <a:p>
            <a:r>
              <a:rPr lang="en-US" sz="1050" dirty="0"/>
              <a:t>The view, opinions, and/or findings contained in this material are those of the author(s) and should not be construed as an official Government position, policy, or decision, unless designated by other documentation.</a:t>
            </a:r>
          </a:p>
          <a:p>
            <a:r>
              <a:rPr lang="en-US" sz="1050" dirty="0"/>
              <a:t>References herein to any specific commercial product, process, or service by trade name, trade mark, manufacturer, or otherwise, does not necessarily constitute or imply its endorsement, recommendation, or favoring by Carnegie Mellon University or its Software Engineering Institute.</a:t>
            </a:r>
          </a:p>
          <a:p>
            <a:r>
              <a:rPr lang="en-US" sz="105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p>
          <a:p>
            <a:r>
              <a:rPr lang="en-US" sz="1050" dirty="0"/>
              <a:t>[DISTRIBUTION STATEMENT A] This material has been approved for public release and unlimited distribution.  Please see Copyright notice for non-US Government use and distribution.</a:t>
            </a:r>
          </a:p>
          <a:p>
            <a:r>
              <a:rPr lang="en-US" sz="105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p>
          <a:p>
            <a:r>
              <a:rPr lang="en-US" sz="1050" dirty="0"/>
              <a:t>Carnegie Mellon® and CERT® are registered in the U.S. Patent and Trademark Office by Carnegie Mellon University.</a:t>
            </a:r>
          </a:p>
          <a:p>
            <a:r>
              <a:rPr lang="en-US" sz="1050" dirty="0"/>
              <a:t>DM18-1078</a:t>
            </a:r>
          </a:p>
        </p:txBody>
      </p:sp>
    </p:spTree>
    <p:extLst>
      <p:ext uri="{BB962C8B-B14F-4D97-AF65-F5344CB8AC3E}">
        <p14:creationId xmlns:p14="http://schemas.microsoft.com/office/powerpoint/2010/main" val="1541133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Lexicon: Supplemental Determinations</a:t>
            </a:r>
          </a:p>
        </p:txBody>
      </p:sp>
      <p:sp>
        <p:nvSpPr>
          <p:cNvPr id="3" name="Content Placeholder 2"/>
          <p:cNvSpPr>
            <a:spLocks noGrp="1"/>
          </p:cNvSpPr>
          <p:nvPr>
            <p:ph idx="1"/>
          </p:nvPr>
        </p:nvSpPr>
        <p:spPr>
          <a:xfrm>
            <a:off x="1444450" y="674132"/>
            <a:ext cx="6240026" cy="3897869"/>
          </a:xfrm>
        </p:spPr>
        <p:txBody>
          <a:bodyPr>
            <a:normAutofit lnSpcReduction="10000"/>
          </a:bodyPr>
          <a:lstStyle/>
          <a:p>
            <a:r>
              <a:rPr lang="en-US" b="1" dirty="0"/>
              <a:t>Dangerous Construct</a:t>
            </a:r>
          </a:p>
          <a:p>
            <a:pPr lvl="1"/>
            <a:r>
              <a:rPr lang="en-US" dirty="0"/>
              <a:t>The alert refers to a piece of code that poses </a:t>
            </a:r>
            <a:r>
              <a:rPr lang="en-US" b="1" dirty="0"/>
              <a:t>risk </a:t>
            </a:r>
            <a:r>
              <a:rPr lang="en-US" dirty="0"/>
              <a:t>if it is not modified.</a:t>
            </a:r>
          </a:p>
          <a:p>
            <a:pPr lvl="1"/>
            <a:r>
              <a:rPr lang="en-US" dirty="0"/>
              <a:t>Risk level is specified as </a:t>
            </a:r>
            <a:r>
              <a:rPr lang="en-US" b="1" dirty="0"/>
              <a:t>High</a:t>
            </a:r>
            <a:r>
              <a:rPr lang="en-US" dirty="0"/>
              <a:t>, </a:t>
            </a:r>
            <a:r>
              <a:rPr lang="en-US" b="1" dirty="0"/>
              <a:t>Medium</a:t>
            </a:r>
            <a:r>
              <a:rPr lang="en-US" dirty="0"/>
              <a:t>, or </a:t>
            </a:r>
            <a:r>
              <a:rPr lang="en-US" b="1" dirty="0"/>
              <a:t>Low</a:t>
            </a:r>
          </a:p>
          <a:p>
            <a:pPr lvl="1"/>
            <a:r>
              <a:rPr lang="en-US" dirty="0"/>
              <a:t>Independent of whether the alert is true or false!</a:t>
            </a:r>
          </a:p>
          <a:p>
            <a:r>
              <a:rPr lang="en-US" b="1" dirty="0"/>
              <a:t>Dead</a:t>
            </a:r>
          </a:p>
          <a:p>
            <a:pPr lvl="1"/>
            <a:r>
              <a:rPr lang="en-US" dirty="0"/>
              <a:t>The code in question </a:t>
            </a:r>
            <a:r>
              <a:rPr lang="en-US" b="1" dirty="0"/>
              <a:t>not reachable at runtime.</a:t>
            </a:r>
          </a:p>
          <a:p>
            <a:r>
              <a:rPr lang="en-US" b="1" dirty="0"/>
              <a:t>Inapplicable Environment</a:t>
            </a:r>
          </a:p>
          <a:p>
            <a:pPr lvl="1"/>
            <a:r>
              <a:rPr lang="en-US" dirty="0"/>
              <a:t>The alert does not apply to the current environments where the software runs (OS, CPU, etc.)</a:t>
            </a:r>
          </a:p>
          <a:p>
            <a:pPr lvl="1"/>
            <a:r>
              <a:rPr lang="en-US" dirty="0"/>
              <a:t>If a new environment were added in the future, the alert may apply.</a:t>
            </a:r>
          </a:p>
          <a:p>
            <a:pPr indent="-127397"/>
            <a:r>
              <a:rPr lang="en-US" b="1" dirty="0"/>
              <a:t>Ignore</a:t>
            </a:r>
          </a:p>
          <a:p>
            <a:pPr lvl="1"/>
            <a:r>
              <a:rPr lang="en-US" dirty="0"/>
              <a:t>The code in question does not require mitigation.</a:t>
            </a:r>
          </a:p>
          <a:p>
            <a:endParaRPr lang="en-US" b="1" dirty="0"/>
          </a:p>
        </p:txBody>
      </p:sp>
      <p:sp>
        <p:nvSpPr>
          <p:cNvPr id="4" name="Text Placeholder 3"/>
          <p:cNvSpPr>
            <a:spLocks noGrp="1"/>
          </p:cNvSpPr>
          <p:nvPr>
            <p:ph type="body" sz="quarter" idx="10"/>
          </p:nvPr>
        </p:nvSpPr>
        <p:spPr/>
        <p:txBody>
          <a:bodyPr>
            <a:normAutofit lnSpcReduction="10000"/>
          </a:bodyPr>
          <a:lstStyle/>
          <a:p>
            <a:endParaRPr lang="en-US"/>
          </a:p>
        </p:txBody>
      </p:sp>
      <p:sp>
        <p:nvSpPr>
          <p:cNvPr id="5" name="Picture Placeholder 4"/>
          <p:cNvSpPr>
            <a:spLocks noGrp="1"/>
          </p:cNvSpPr>
          <p:nvPr>
            <p:ph type="pic" sz="quarter" idx="11"/>
          </p:nvPr>
        </p:nvSpPr>
        <p:spPr/>
      </p:sp>
    </p:spTree>
    <p:extLst>
      <p:ext uri="{BB962C8B-B14F-4D97-AF65-F5344CB8AC3E}">
        <p14:creationId xmlns:p14="http://schemas.microsoft.com/office/powerpoint/2010/main" val="1557538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Lexicon: Supplemental Determinations</a:t>
            </a:r>
            <a:br>
              <a:rPr lang="en-US" dirty="0"/>
            </a:br>
            <a:r>
              <a:rPr lang="en-US" dirty="0"/>
              <a:t>Dangerous Construct Example</a:t>
            </a:r>
          </a:p>
        </p:txBody>
      </p:sp>
      <p:sp>
        <p:nvSpPr>
          <p:cNvPr id="4" name="Text Placeholder 3"/>
          <p:cNvSpPr>
            <a:spLocks noGrp="1"/>
          </p:cNvSpPr>
          <p:nvPr>
            <p:ph type="body" sz="quarter" idx="10"/>
          </p:nvPr>
        </p:nvSpPr>
        <p:spPr/>
        <p:txBody>
          <a:bodyPr>
            <a:normAutofit lnSpcReduction="10000"/>
          </a:bodyPr>
          <a:lstStyle/>
          <a:p>
            <a:endParaRPr lang="en-US"/>
          </a:p>
        </p:txBody>
      </p:sp>
      <p:sp>
        <p:nvSpPr>
          <p:cNvPr id="5" name="Picture Placeholder 4"/>
          <p:cNvSpPr>
            <a:spLocks noGrp="1"/>
          </p:cNvSpPr>
          <p:nvPr>
            <p:ph type="pic" sz="quarter" idx="11"/>
          </p:nvPr>
        </p:nvSpPr>
        <p:spPr/>
      </p:sp>
      <p:sp>
        <p:nvSpPr>
          <p:cNvPr id="6" name="Content Placeholder 2"/>
          <p:cNvSpPr txBox="1">
            <a:spLocks noGrp="1"/>
          </p:cNvSpPr>
          <p:nvPr>
            <p:ph idx="1"/>
          </p:nvPr>
        </p:nvSpPr>
        <p:spPr>
          <a:xfrm>
            <a:off x="1444450" y="817180"/>
            <a:ext cx="6076490" cy="3362098"/>
          </a:xfrm>
          <a:prstGeom prst="rect">
            <a:avLst/>
          </a:prstGeom>
          <a:ln>
            <a:solidFill>
              <a:schemeClr val="tx1"/>
            </a:solidFill>
          </a:ln>
        </p:spPr>
        <p:txBody>
          <a:bodyPr vert="horz" lIns="68580" tIns="68580" rIns="0" bIns="6858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eaLnBrk="0" fontAlgn="base" hangingPunct="0">
              <a:spcBef>
                <a:spcPct val="0"/>
              </a:spcBef>
              <a:spcAft>
                <a:spcPct val="0"/>
              </a:spcAft>
            </a:pPr>
            <a:r>
              <a:rPr lang="en-US" altLang="en-US" sz="1500" dirty="0">
                <a:solidFill>
                  <a:srgbClr val="004A43"/>
                </a:solidFill>
                <a:latin typeface="Consolas" panose="020B0609020204030204" pitchFamily="49" charset="0"/>
                <a:cs typeface="Consolas" panose="020B0609020204030204" pitchFamily="49" charset="0"/>
              </a:rPr>
              <a:t>#define BUF_MAX 128</a:t>
            </a:r>
            <a:r>
              <a:rPr lang="en-US" altLang="en-US" sz="1500" dirty="0">
                <a:solidFill>
                  <a:srgbClr val="000000"/>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endParaRPr lang="en-US" altLang="en-US" sz="1500" b="1" dirty="0">
              <a:solidFill>
                <a:srgbClr val="000000"/>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r>
              <a:rPr lang="en-US" altLang="en-US" sz="1500" b="1" dirty="0">
                <a:solidFill>
                  <a:srgbClr val="800000"/>
                </a:solidFill>
                <a:latin typeface="Consolas" panose="020B0609020204030204" pitchFamily="49" charset="0"/>
                <a:cs typeface="Consolas" panose="020B0609020204030204" pitchFamily="49" charset="0"/>
              </a:rPr>
              <a:t>void</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err="1">
                <a:solidFill>
                  <a:srgbClr val="000000"/>
                </a:solidFill>
                <a:latin typeface="Consolas" panose="020B0609020204030204" pitchFamily="49" charset="0"/>
                <a:cs typeface="Consolas" panose="020B0609020204030204" pitchFamily="49" charset="0"/>
              </a:rPr>
              <a:t>create_file</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b="1" dirty="0" err="1">
                <a:solidFill>
                  <a:srgbClr val="800000"/>
                </a:solidFill>
                <a:latin typeface="Consolas" panose="020B0609020204030204" pitchFamily="49" charset="0"/>
                <a:cs typeface="Consolas" panose="020B0609020204030204" pitchFamily="49" charset="0"/>
              </a:rPr>
              <a:t>const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char</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base_name</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696969"/>
                </a:solidFill>
                <a:latin typeface="Consolas" panose="020B0609020204030204" pitchFamily="49" charset="0"/>
                <a:cs typeface="Consolas" panose="020B0609020204030204" pitchFamily="49" charset="0"/>
              </a:rPr>
              <a:t>// Add the .txt extension!</a:t>
            </a:r>
            <a:r>
              <a:rPr lang="en-US" altLang="en-US" sz="1500" dirty="0">
                <a:solidFill>
                  <a:srgbClr val="000000"/>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r>
              <a:rPr lang="en-US" altLang="en-US" sz="1500" b="1"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char</a:t>
            </a:r>
            <a:r>
              <a:rPr lang="en-US" altLang="en-US" sz="1500" dirty="0">
                <a:solidFill>
                  <a:srgbClr val="000000"/>
                </a:solidFill>
                <a:latin typeface="Consolas" panose="020B0609020204030204" pitchFamily="49" charset="0"/>
                <a:cs typeface="Consolas" panose="020B0609020204030204" pitchFamily="49" charset="0"/>
              </a:rPr>
              <a:t> filename</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BUF_MAX</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err="1">
                <a:solidFill>
                  <a:srgbClr val="603000"/>
                </a:solidFill>
                <a:latin typeface="Consolas" panose="020B0609020204030204" pitchFamily="49" charset="0"/>
                <a:cs typeface="Consolas" panose="020B0609020204030204" pitchFamily="49" charset="0"/>
              </a:rPr>
              <a:t>snprintf</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filename</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008C00"/>
                </a:solidFill>
                <a:latin typeface="Consolas" panose="020B0609020204030204" pitchFamily="49" charset="0"/>
                <a:cs typeface="Consolas" panose="020B0609020204030204" pitchFamily="49" charset="0"/>
              </a:rPr>
              <a:t>128</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0000"/>
                </a:solidFill>
                <a:latin typeface="Consolas" panose="020B0609020204030204" pitchFamily="49" charset="0"/>
                <a:cs typeface="Consolas" panose="020B0609020204030204" pitchFamily="49" charset="0"/>
              </a:rPr>
              <a:t>"</a:t>
            </a:r>
            <a:r>
              <a:rPr lang="en-US" altLang="en-US" sz="1500" dirty="0">
                <a:solidFill>
                  <a:srgbClr val="007997"/>
                </a:solidFill>
                <a:latin typeface="Consolas" panose="020B0609020204030204" pitchFamily="49" charset="0"/>
                <a:cs typeface="Consolas" panose="020B0609020204030204" pitchFamily="49" charset="0"/>
              </a:rPr>
              <a:t>%s</a:t>
            </a:r>
            <a:r>
              <a:rPr lang="en-US" altLang="en-US" sz="1500" dirty="0">
                <a:solidFill>
                  <a:srgbClr val="0000E6"/>
                </a:solidFill>
                <a:latin typeface="Consolas" panose="020B0609020204030204" pitchFamily="49" charset="0"/>
                <a:cs typeface="Consolas" panose="020B0609020204030204" pitchFamily="49" charset="0"/>
              </a:rPr>
              <a:t>.txt</a:t>
            </a:r>
            <a:r>
              <a:rPr lang="en-US" altLang="en-US" sz="1500" dirty="0">
                <a:solidFill>
                  <a:srgbClr val="800000"/>
                </a:solidFill>
                <a:latin typeface="Consolas" panose="020B0609020204030204" pitchFamily="49" charset="0"/>
                <a:cs typeface="Consolas" panose="020B0609020204030204" pitchFamily="49" charset="0"/>
              </a:rPr>
              <a:t>"</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base_name</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endParaRPr lang="en-US" altLang="en-US" sz="1500" dirty="0">
              <a:solidFill>
                <a:srgbClr val="000000"/>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696969"/>
                </a:solidFill>
                <a:latin typeface="Consolas" panose="020B0609020204030204" pitchFamily="49" charset="0"/>
                <a:cs typeface="Consolas" panose="020B0609020204030204" pitchFamily="49" charset="0"/>
              </a:rPr>
              <a:t>// Create the file, etc...</a:t>
            </a:r>
            <a:endParaRPr lang="en-US" altLang="en-US" sz="1500" dirty="0">
              <a:solidFill>
                <a:srgbClr val="000000"/>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r>
              <a:rPr lang="en-US" altLang="en-US" sz="1500" dirty="0">
                <a:solidFill>
                  <a:srgbClr val="800080"/>
                </a:solidFill>
                <a:latin typeface="Consolas" panose="020B0609020204030204" pitchFamily="49" charset="0"/>
                <a:cs typeface="Consolas" panose="020B0609020204030204" pitchFamily="49" charset="0"/>
              </a:rPr>
              <a:t>}</a:t>
            </a:r>
            <a:r>
              <a:rPr lang="en-US" altLang="en-US" sz="600" dirty="0">
                <a:latin typeface="Consolas" panose="020B0609020204030204" pitchFamily="49" charset="0"/>
                <a:cs typeface="Consolas" panose="020B0609020204030204" pitchFamily="49" charset="0"/>
              </a:rPr>
              <a:t> </a:t>
            </a:r>
            <a:endParaRPr lang="en-US" altLang="en-US" sz="3300" dirty="0">
              <a:latin typeface="Consolas" panose="020B0609020204030204" pitchFamily="49" charset="0"/>
              <a:cs typeface="Consolas" panose="020B0609020204030204" pitchFamily="49" charset="0"/>
            </a:endParaRPr>
          </a:p>
        </p:txBody>
      </p:sp>
      <p:grpSp>
        <p:nvGrpSpPr>
          <p:cNvPr id="3" name="Group 2"/>
          <p:cNvGrpSpPr/>
          <p:nvPr/>
        </p:nvGrpSpPr>
        <p:grpSpPr>
          <a:xfrm>
            <a:off x="1684324" y="2211049"/>
            <a:ext cx="1735016" cy="1873606"/>
            <a:chOff x="1087737" y="2948065"/>
            <a:chExt cx="2313354" cy="2498141"/>
          </a:xfrm>
        </p:grpSpPr>
        <p:sp>
          <p:nvSpPr>
            <p:cNvPr id="11" name="Left Arrow 10"/>
            <p:cNvSpPr/>
            <p:nvPr/>
          </p:nvSpPr>
          <p:spPr>
            <a:xfrm rot="7063963">
              <a:off x="1606419" y="3484396"/>
              <a:ext cx="1432169" cy="359507"/>
            </a:xfrm>
            <a:prstGeom prst="leftArrow">
              <a:avLst/>
            </a:prstGeom>
            <a:solidFill>
              <a:schemeClr val="accent6">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Explosion 1 7"/>
            <p:cNvSpPr/>
            <p:nvPr/>
          </p:nvSpPr>
          <p:spPr>
            <a:xfrm>
              <a:off x="1087737" y="3535653"/>
              <a:ext cx="2313354" cy="1910553"/>
            </a:xfrm>
            <a:prstGeom prst="irregularSeal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ALERT</a:t>
              </a:r>
              <a:r>
                <a:rPr lang="en-US" sz="1050" dirty="0">
                  <a:solidFill>
                    <a:schemeClr val="tx1"/>
                  </a:solidFill>
                </a:rPr>
                <a:t>: potential buffer overrun!</a:t>
              </a:r>
            </a:p>
          </p:txBody>
        </p:sp>
      </p:grpSp>
      <p:sp>
        <p:nvSpPr>
          <p:cNvPr id="13" name="Rectangle 12"/>
          <p:cNvSpPr/>
          <p:nvPr/>
        </p:nvSpPr>
        <p:spPr>
          <a:xfrm>
            <a:off x="5690089" y="2748112"/>
            <a:ext cx="1259514" cy="104404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Determination:</a:t>
            </a:r>
          </a:p>
          <a:p>
            <a:pPr algn="ctr"/>
            <a:r>
              <a:rPr lang="en-US" sz="1350" b="1" dirty="0">
                <a:solidFill>
                  <a:schemeClr val="tx1"/>
                </a:solidFill>
              </a:rPr>
              <a:t>False </a:t>
            </a:r>
          </a:p>
          <a:p>
            <a:pPr algn="ctr"/>
            <a:r>
              <a:rPr lang="en-US" sz="1350" b="1" dirty="0">
                <a:solidFill>
                  <a:schemeClr val="tx1"/>
                </a:solidFill>
              </a:rPr>
              <a:t>+ </a:t>
            </a:r>
          </a:p>
          <a:p>
            <a:pPr algn="ctr"/>
            <a:r>
              <a:rPr lang="en-US" sz="1350" b="1" dirty="0">
                <a:solidFill>
                  <a:schemeClr val="tx1"/>
                </a:solidFill>
              </a:rPr>
              <a:t>Dangerous Construct</a:t>
            </a:r>
          </a:p>
        </p:txBody>
      </p:sp>
      <p:grpSp>
        <p:nvGrpSpPr>
          <p:cNvPr id="9" name="Group 8"/>
          <p:cNvGrpSpPr/>
          <p:nvPr/>
        </p:nvGrpSpPr>
        <p:grpSpPr>
          <a:xfrm>
            <a:off x="3852938" y="1999204"/>
            <a:ext cx="1259514" cy="1792949"/>
            <a:chOff x="3613251" y="2665604"/>
            <a:chExt cx="1679352" cy="2390599"/>
          </a:xfrm>
        </p:grpSpPr>
        <p:sp>
          <p:nvSpPr>
            <p:cNvPr id="18" name="Rectangle 17"/>
            <p:cNvSpPr/>
            <p:nvPr/>
          </p:nvSpPr>
          <p:spPr>
            <a:xfrm>
              <a:off x="3613251" y="3664149"/>
              <a:ext cx="1679352" cy="139205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Seems ok…but why not use </a:t>
              </a:r>
              <a:r>
                <a:rPr lang="en-US" sz="1350" b="1" dirty="0">
                  <a:solidFill>
                    <a:schemeClr val="tx1"/>
                  </a:solidFill>
                  <a:latin typeface="Consolas" panose="020B0609020204030204" pitchFamily="49" charset="0"/>
                  <a:cs typeface="Consolas" panose="020B0609020204030204" pitchFamily="49" charset="0"/>
                </a:rPr>
                <a:t>BUF_MAX</a:t>
              </a:r>
              <a:r>
                <a:rPr lang="en-US" sz="1350" dirty="0">
                  <a:solidFill>
                    <a:schemeClr val="tx1"/>
                  </a:solidFill>
                </a:rPr>
                <a:t> instead of 128?</a:t>
              </a:r>
              <a:endParaRPr lang="en-US" sz="1350" b="1" dirty="0">
                <a:solidFill>
                  <a:schemeClr val="tx1"/>
                </a:solidFill>
              </a:endParaRPr>
            </a:p>
          </p:txBody>
        </p:sp>
        <p:sp>
          <p:nvSpPr>
            <p:cNvPr id="7" name="Oval 6"/>
            <p:cNvSpPr/>
            <p:nvPr/>
          </p:nvSpPr>
          <p:spPr>
            <a:xfrm>
              <a:off x="4240591" y="2665604"/>
              <a:ext cx="626533" cy="406400"/>
            </a:xfrm>
            <a:prstGeom prst="ellipse">
              <a:avLst/>
            </a:prstGeom>
            <a:noFill/>
            <a:ln w="158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60867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Lexicon And Rules</a:t>
            </a:r>
          </a:p>
        </p:txBody>
      </p:sp>
      <p:sp>
        <p:nvSpPr>
          <p:cNvPr id="3" name="Text Placeholder 2"/>
          <p:cNvSpPr>
            <a:spLocks noGrp="1"/>
          </p:cNvSpPr>
          <p:nvPr>
            <p:ph type="body" sz="quarter" idx="10"/>
          </p:nvPr>
        </p:nvSpPr>
        <p:spPr/>
        <p:txBody>
          <a:bodyPr>
            <a:normAutofit/>
          </a:bodyPr>
          <a:lstStyle/>
          <a:p>
            <a:r>
              <a:rPr lang="en-US" dirty="0"/>
              <a:t>Rules</a:t>
            </a:r>
          </a:p>
        </p:txBody>
      </p:sp>
    </p:spTree>
    <p:extLst>
      <p:ext uri="{BB962C8B-B14F-4D97-AF65-F5344CB8AC3E}">
        <p14:creationId xmlns:p14="http://schemas.microsoft.com/office/powerpoint/2010/main" val="1421472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Rules</a:t>
            </a:r>
          </a:p>
        </p:txBody>
      </p:sp>
      <p:sp>
        <p:nvSpPr>
          <p:cNvPr id="3" name="Content Placeholder 2"/>
          <p:cNvSpPr>
            <a:spLocks noGrp="1"/>
          </p:cNvSpPr>
          <p:nvPr>
            <p:ph idx="1"/>
          </p:nvPr>
        </p:nvSpPr>
        <p:spPr/>
        <p:txBody>
          <a:bodyPr/>
          <a:lstStyle/>
          <a:p>
            <a:r>
              <a:rPr lang="en-US" dirty="0"/>
              <a:t>Goals</a:t>
            </a:r>
          </a:p>
          <a:p>
            <a:pPr lvl="1"/>
            <a:r>
              <a:rPr lang="en-US" dirty="0"/>
              <a:t>Clarify </a:t>
            </a:r>
            <a:r>
              <a:rPr lang="en-US" b="1" dirty="0"/>
              <a:t>ambiguous or complex</a:t>
            </a:r>
            <a:r>
              <a:rPr lang="en-US" dirty="0"/>
              <a:t> auditing scenarios</a:t>
            </a:r>
          </a:p>
          <a:p>
            <a:pPr lvl="1"/>
            <a:r>
              <a:rPr lang="en-US" dirty="0"/>
              <a:t>Establish </a:t>
            </a:r>
            <a:r>
              <a:rPr lang="en-US" b="1" dirty="0"/>
              <a:t>assumptions</a:t>
            </a:r>
            <a:r>
              <a:rPr lang="en-US" dirty="0"/>
              <a:t> auditors can make </a:t>
            </a:r>
          </a:p>
          <a:p>
            <a:pPr lvl="1"/>
            <a:r>
              <a:rPr lang="en-US" dirty="0"/>
              <a:t>Overall: help make audit determinations </a:t>
            </a:r>
            <a:r>
              <a:rPr lang="en-US" b="1" dirty="0"/>
              <a:t>more consistent</a:t>
            </a:r>
          </a:p>
          <a:p>
            <a:r>
              <a:rPr lang="en-US" dirty="0"/>
              <a:t>We developed </a:t>
            </a:r>
            <a:r>
              <a:rPr lang="en-US" b="1" dirty="0"/>
              <a:t>12 rules</a:t>
            </a:r>
          </a:p>
          <a:p>
            <a:pPr lvl="1"/>
            <a:r>
              <a:rPr lang="en-US" dirty="0"/>
              <a:t>Drew on our own experiences auditing code bases at CERT</a:t>
            </a:r>
          </a:p>
          <a:p>
            <a:pPr lvl="1"/>
            <a:r>
              <a:rPr lang="en-US" dirty="0"/>
              <a:t>Trained 3 groups of engineers on the rules, and incorporated their feedback</a:t>
            </a:r>
          </a:p>
          <a:p>
            <a:pPr lvl="1"/>
            <a:r>
              <a:rPr lang="en-US" dirty="0"/>
              <a:t>In the following slides, we will inspect three of the rules in more detail.</a:t>
            </a:r>
          </a:p>
          <a:p>
            <a:pPr marL="128588" lvl="1" indent="0">
              <a:buNone/>
            </a:pPr>
            <a:endParaRPr lang="en-US" dirty="0"/>
          </a:p>
          <a:p>
            <a:pPr marL="128588" lvl="1" indent="0">
              <a:buNone/>
            </a:pPr>
            <a:endParaRPr lang="en-US" dirty="0"/>
          </a:p>
        </p:txBody>
      </p:sp>
      <p:sp>
        <p:nvSpPr>
          <p:cNvPr id="4" name="Text Placeholder 3"/>
          <p:cNvSpPr>
            <a:spLocks noGrp="1"/>
          </p:cNvSpPr>
          <p:nvPr>
            <p:ph type="body" sz="quarter" idx="10"/>
          </p:nvPr>
        </p:nvSpPr>
        <p:spPr/>
        <p:txBody>
          <a:bodyPr>
            <a:normAutofit lnSpcReduction="10000"/>
          </a:bodyPr>
          <a:lstStyle/>
          <a:p>
            <a:endParaRPr lang="en-US"/>
          </a:p>
        </p:txBody>
      </p:sp>
      <p:sp>
        <p:nvSpPr>
          <p:cNvPr id="5" name="Picture Placeholder 4"/>
          <p:cNvSpPr>
            <a:spLocks noGrp="1"/>
          </p:cNvSpPr>
          <p:nvPr>
            <p:ph type="pic" sz="quarter" idx="11"/>
          </p:nvPr>
        </p:nvSpPr>
        <p:spPr/>
      </p:sp>
    </p:spTree>
    <p:extLst>
      <p:ext uri="{BB962C8B-B14F-4D97-AF65-F5344CB8AC3E}">
        <p14:creationId xmlns:p14="http://schemas.microsoft.com/office/powerpoint/2010/main" val="2226659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Rule: Assume external inputs to the program are malicious</a:t>
            </a:r>
          </a:p>
        </p:txBody>
      </p:sp>
      <p:sp>
        <p:nvSpPr>
          <p:cNvPr id="3" name="Content Placeholder 2"/>
          <p:cNvSpPr>
            <a:spLocks noGrp="1"/>
          </p:cNvSpPr>
          <p:nvPr>
            <p:ph idx="1"/>
          </p:nvPr>
        </p:nvSpPr>
        <p:spPr/>
        <p:txBody>
          <a:bodyPr/>
          <a:lstStyle/>
          <a:p>
            <a:r>
              <a:rPr lang="en-US" dirty="0"/>
              <a:t>An auditor should assume that </a:t>
            </a:r>
            <a:r>
              <a:rPr lang="en-US" b="1" dirty="0"/>
              <a:t>inputs to a program module </a:t>
            </a:r>
            <a:r>
              <a:rPr lang="en-US" dirty="0"/>
              <a:t>(e.g. function parameters, command line arguments, etc.) may have arbitrary, </a:t>
            </a:r>
            <a:r>
              <a:rPr lang="en-US" b="1" dirty="0"/>
              <a:t>potentially malicious</a:t>
            </a:r>
            <a:r>
              <a:rPr lang="en-US" dirty="0"/>
              <a:t>, values.</a:t>
            </a:r>
          </a:p>
          <a:p>
            <a:pPr lvl="1"/>
            <a:r>
              <a:rPr lang="en-US" dirty="0"/>
              <a:t>Unless they have a strong guarantee to the contrary</a:t>
            </a:r>
          </a:p>
          <a:p>
            <a:r>
              <a:rPr lang="en-US" dirty="0"/>
              <a:t>Example from recent history: </a:t>
            </a:r>
            <a:r>
              <a:rPr lang="en-US" b="1" dirty="0"/>
              <a:t>Java Deserialization</a:t>
            </a:r>
          </a:p>
          <a:p>
            <a:pPr lvl="1"/>
            <a:r>
              <a:rPr lang="en-US" dirty="0"/>
              <a:t>Suppose an alert is raised for a call to </a:t>
            </a:r>
            <a:r>
              <a:rPr lang="en-US" dirty="0">
                <a:latin typeface="Consolas" panose="020B0609020204030204" pitchFamily="49" charset="0"/>
                <a:cs typeface="Consolas" panose="020B0609020204030204" pitchFamily="49" charset="0"/>
              </a:rPr>
              <a:t>readObject</a:t>
            </a:r>
            <a:r>
              <a:rPr lang="en-US" dirty="0"/>
              <a:t>, citing a violation of the CERT Secure Coding Rule </a:t>
            </a:r>
            <a:r>
              <a:rPr lang="en-US" b="1" u="sng" dirty="0"/>
              <a:t>SER12-J, Prevent deserialization of untrusted data</a:t>
            </a:r>
          </a:p>
          <a:p>
            <a:pPr lvl="1"/>
            <a:r>
              <a:rPr lang="en-US" dirty="0"/>
              <a:t>An auditor can assume that external data passed to the </a:t>
            </a:r>
            <a:r>
              <a:rPr lang="en-US" dirty="0">
                <a:latin typeface="Consolas" panose="020B0609020204030204" pitchFamily="49" charset="0"/>
                <a:cs typeface="Consolas" panose="020B0609020204030204" pitchFamily="49" charset="0"/>
              </a:rPr>
              <a:t>readObject</a:t>
            </a:r>
            <a:r>
              <a:rPr lang="en-US" dirty="0"/>
              <a:t> method may be malicious, and mark this alert as </a:t>
            </a:r>
            <a:r>
              <a:rPr lang="en-US" b="1" dirty="0"/>
              <a:t>True</a:t>
            </a:r>
          </a:p>
          <a:p>
            <a:pPr lvl="2"/>
            <a:r>
              <a:rPr lang="en-US" dirty="0"/>
              <a:t>Assuming there are no other mitigations in place in the code</a:t>
            </a:r>
          </a:p>
          <a:p>
            <a:pPr lvl="1"/>
            <a:endParaRPr lang="en-US" dirty="0"/>
          </a:p>
          <a:p>
            <a:endParaRPr lang="en-US" dirty="0"/>
          </a:p>
          <a:p>
            <a:endParaRPr lang="en-US" dirty="0"/>
          </a:p>
          <a:p>
            <a:endParaRPr lang="en-US" dirty="0"/>
          </a:p>
        </p:txBody>
      </p:sp>
      <p:sp>
        <p:nvSpPr>
          <p:cNvPr id="4" name="Text Placeholder 3"/>
          <p:cNvSpPr>
            <a:spLocks noGrp="1"/>
          </p:cNvSpPr>
          <p:nvPr>
            <p:ph type="body" sz="quarter" idx="10"/>
          </p:nvPr>
        </p:nvSpPr>
        <p:spPr/>
        <p:txBody>
          <a:bodyPr>
            <a:normAutofit lnSpcReduction="10000"/>
          </a:bodyPr>
          <a:lstStyle/>
          <a:p>
            <a:endParaRPr lang="en-US"/>
          </a:p>
        </p:txBody>
      </p:sp>
      <p:sp>
        <p:nvSpPr>
          <p:cNvPr id="5" name="Picture Placeholder 4"/>
          <p:cNvSpPr>
            <a:spLocks noGrp="1"/>
          </p:cNvSpPr>
          <p:nvPr>
            <p:ph type="pic" sz="quarter" idx="11"/>
          </p:nvPr>
        </p:nvSpPr>
        <p:spPr/>
      </p:sp>
    </p:spTree>
    <p:extLst>
      <p:ext uri="{BB962C8B-B14F-4D97-AF65-F5344CB8AC3E}">
        <p14:creationId xmlns:p14="http://schemas.microsoft.com/office/powerpoint/2010/main" val="3910957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Audit Rules</a:t>
            </a:r>
            <a:br>
              <a:rPr lang="en-US" dirty="0"/>
            </a:br>
            <a:r>
              <a:rPr lang="en-US" dirty="0"/>
              <a:t>External Inputs Example</a:t>
            </a:r>
          </a:p>
        </p:txBody>
      </p:sp>
      <p:sp>
        <p:nvSpPr>
          <p:cNvPr id="4" name="Text Placeholder 3"/>
          <p:cNvSpPr>
            <a:spLocks noGrp="1"/>
          </p:cNvSpPr>
          <p:nvPr>
            <p:ph type="body" sz="quarter" idx="10"/>
          </p:nvPr>
        </p:nvSpPr>
        <p:spPr/>
        <p:txBody>
          <a:bodyPr>
            <a:normAutofit lnSpcReduction="10000"/>
          </a:bodyPr>
          <a:lstStyle/>
          <a:p>
            <a:endParaRPr lang="en-US"/>
          </a:p>
        </p:txBody>
      </p:sp>
      <p:sp>
        <p:nvSpPr>
          <p:cNvPr id="5" name="Picture Placeholder 4"/>
          <p:cNvSpPr>
            <a:spLocks noGrp="1"/>
          </p:cNvSpPr>
          <p:nvPr>
            <p:ph type="pic" sz="quarter" idx="11"/>
          </p:nvPr>
        </p:nvSpPr>
        <p:spPr/>
      </p:sp>
      <p:sp>
        <p:nvSpPr>
          <p:cNvPr id="9" name="Content Placeholder 2"/>
          <p:cNvSpPr txBox="1">
            <a:spLocks/>
          </p:cNvSpPr>
          <p:nvPr/>
        </p:nvSpPr>
        <p:spPr>
          <a:xfrm>
            <a:off x="1444450" y="802653"/>
            <a:ext cx="6076490" cy="3362098"/>
          </a:xfrm>
          <a:prstGeom prst="rect">
            <a:avLst/>
          </a:prstGeom>
          <a:ln>
            <a:solidFill>
              <a:schemeClr val="tx1"/>
            </a:solidFill>
          </a:ln>
        </p:spPr>
        <p:txBody>
          <a:bodyPr vert="horz" lIns="68580" tIns="68580" rIns="0" bIns="6858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altLang="en-US" sz="1500" b="1" dirty="0">
                <a:solidFill>
                  <a:srgbClr val="800000"/>
                </a:solidFill>
                <a:latin typeface="Consolas" panose="020B0609020204030204" pitchFamily="49" charset="0"/>
                <a:cs typeface="Consolas" panose="020B0609020204030204" pitchFamily="49" charset="0"/>
              </a:rPr>
              <a:t>import</a:t>
            </a:r>
            <a:r>
              <a:rPr lang="en-US" altLang="en-US" sz="1500" dirty="0">
                <a:solidFill>
                  <a:srgbClr val="004A43"/>
                </a:solidFill>
                <a:latin typeface="Consolas" panose="020B0609020204030204" pitchFamily="49" charset="0"/>
                <a:cs typeface="Consolas" panose="020B0609020204030204" pitchFamily="49" charset="0"/>
              </a:rPr>
              <a:t> java</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4A43"/>
                </a:solidFill>
                <a:latin typeface="Consolas" panose="020B0609020204030204" pitchFamily="49" charset="0"/>
                <a:cs typeface="Consolas" panose="020B0609020204030204" pitchFamily="49" charset="0"/>
              </a:rPr>
              <a:t>io</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b="1" dirty="0">
                <a:solidFill>
                  <a:srgbClr val="800000"/>
                </a:solidFill>
                <a:latin typeface="Consolas" panose="020B0609020204030204" pitchFamily="49" charset="0"/>
                <a:cs typeface="Consolas" panose="020B0609020204030204" pitchFamily="49" charset="0"/>
              </a:rPr>
              <a:t>*</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a:spcBef>
                <a:spcPts val="0"/>
              </a:spcBef>
            </a:pPr>
            <a:endParaRPr lang="en-US" altLang="en-US" sz="1500" dirty="0">
              <a:solidFill>
                <a:srgbClr val="000000"/>
              </a:solidFill>
              <a:latin typeface="Consolas" panose="020B0609020204030204" pitchFamily="49" charset="0"/>
              <a:cs typeface="Consolas" panose="020B0609020204030204" pitchFamily="49" charset="0"/>
            </a:endParaRPr>
          </a:p>
          <a:p>
            <a:pPr>
              <a:spcBef>
                <a:spcPts val="0"/>
              </a:spcBef>
            </a:pPr>
            <a:r>
              <a:rPr lang="en-US" altLang="en-US" sz="1500" b="1" dirty="0">
                <a:solidFill>
                  <a:srgbClr val="800000"/>
                </a:solidFill>
                <a:latin typeface="Consolas" panose="020B0609020204030204" pitchFamily="49" charset="0"/>
                <a:cs typeface="Consolas" panose="020B0609020204030204" pitchFamily="49" charset="0"/>
              </a:rPr>
              <a:t>class</a:t>
            </a:r>
            <a:r>
              <a:rPr lang="en-US" altLang="en-US" sz="1500" dirty="0">
                <a:solidFill>
                  <a:srgbClr val="000000"/>
                </a:solidFill>
                <a:latin typeface="Consolas" panose="020B0609020204030204" pitchFamily="49" charset="0"/>
                <a:cs typeface="Consolas" panose="020B0609020204030204" pitchFamily="49" charset="0"/>
              </a:rPr>
              <a:t> DeserializeExample </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a:spcBef>
                <a:spcPts val="0"/>
              </a:spcBef>
            </a:pPr>
            <a:r>
              <a:rPr lang="en-US" altLang="en-US" sz="1500" b="1"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public</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static</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a:solidFill>
                  <a:srgbClr val="BB7977"/>
                </a:solidFill>
                <a:latin typeface="Consolas" panose="020B0609020204030204" pitchFamily="49" charset="0"/>
                <a:cs typeface="Consolas" panose="020B0609020204030204" pitchFamily="49" charset="0"/>
              </a:rPr>
              <a:t>Object</a:t>
            </a:r>
            <a:r>
              <a:rPr lang="en-US" altLang="en-US" sz="1500" dirty="0">
                <a:solidFill>
                  <a:srgbClr val="000000"/>
                </a:solidFill>
                <a:latin typeface="Consolas" panose="020B0609020204030204" pitchFamily="49" charset="0"/>
                <a:cs typeface="Consolas" panose="020B0609020204030204" pitchFamily="49" charset="0"/>
              </a:rPr>
              <a:t> deserialize</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BB7977"/>
                </a:solidFill>
                <a:latin typeface="Consolas" panose="020B0609020204030204" pitchFamily="49" charset="0"/>
                <a:cs typeface="Consolas" panose="020B0609020204030204" pitchFamily="49" charset="0"/>
              </a:rPr>
              <a:t>byte</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buffer</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endParaRPr lang="en-US" altLang="en-US" sz="1500" b="1" dirty="0">
              <a:solidFill>
                <a:srgbClr val="800000"/>
              </a:solidFill>
              <a:latin typeface="Consolas" panose="020B0609020204030204" pitchFamily="49" charset="0"/>
              <a:cs typeface="Consolas" panose="020B0609020204030204" pitchFamily="49" charset="0"/>
            </a:endParaRPr>
          </a:p>
          <a:p>
            <a:pPr>
              <a:spcBef>
                <a:spcPts val="0"/>
              </a:spcBef>
            </a:pPr>
            <a:r>
              <a:rPr lang="en-US" altLang="en-US" sz="1500" b="1" dirty="0">
                <a:solidFill>
                  <a:srgbClr val="800000"/>
                </a:solidFill>
                <a:latin typeface="Consolas" panose="020B0609020204030204" pitchFamily="49" charset="0"/>
                <a:cs typeface="Consolas" panose="020B0609020204030204" pitchFamily="49" charset="0"/>
              </a:rPr>
              <a:t>            throws</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a:solidFill>
                  <a:srgbClr val="BB7977"/>
                </a:solidFill>
                <a:latin typeface="Consolas" panose="020B0609020204030204" pitchFamily="49" charset="0"/>
                <a:cs typeface="Consolas" panose="020B0609020204030204" pitchFamily="49" charset="0"/>
              </a:rPr>
              <a:t>Exception</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a:solidFill>
                  <a:srgbClr val="800080"/>
                </a:solidFill>
                <a:latin typeface="Consolas" panose="020B0609020204030204" pitchFamily="49" charset="0"/>
                <a:cs typeface="Consolas" panose="020B0609020204030204" pitchFamily="49" charset="0"/>
              </a:rPr>
              <a:t>{</a:t>
            </a:r>
          </a:p>
          <a:p>
            <a:pPr>
              <a:spcBef>
                <a:spcPts val="0"/>
              </a:spcBef>
            </a:pPr>
            <a:r>
              <a:rPr lang="en-US" altLang="en-US" sz="1500" b="1" dirty="0">
                <a:solidFill>
                  <a:srgbClr val="800080"/>
                </a:solidFill>
                <a:latin typeface="Consolas" panose="020B0609020204030204" pitchFamily="49" charset="0"/>
                <a:cs typeface="Consolas" panose="020B0609020204030204" pitchFamily="49" charset="0"/>
              </a:rPr>
              <a:t>        </a:t>
            </a:r>
            <a:r>
              <a:rPr lang="en-US" altLang="en-US" sz="1500" b="1" dirty="0">
                <a:solidFill>
                  <a:srgbClr val="BB7977"/>
                </a:solidFill>
                <a:latin typeface="Consolas" panose="020B0609020204030204" pitchFamily="49" charset="0"/>
                <a:cs typeface="Consolas" panose="020B0609020204030204" pitchFamily="49" charset="0"/>
              </a:rPr>
              <a:t>ByteArrayInputStream</a:t>
            </a:r>
            <a:r>
              <a:rPr lang="en-US" altLang="en-US" sz="1500" dirty="0">
                <a:solidFill>
                  <a:srgbClr val="000000"/>
                </a:solidFill>
                <a:latin typeface="Consolas" panose="020B0609020204030204" pitchFamily="49" charset="0"/>
                <a:cs typeface="Consolas" panose="020B0609020204030204" pitchFamily="49" charset="0"/>
              </a:rPr>
              <a:t> bais</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a:spcBef>
                <a:spcPts val="0"/>
              </a:spcBef>
            </a:pP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a:solidFill>
                  <a:srgbClr val="BB7977"/>
                </a:solidFill>
                <a:latin typeface="Consolas" panose="020B0609020204030204" pitchFamily="49" charset="0"/>
                <a:cs typeface="Consolas" panose="020B0609020204030204" pitchFamily="49" charset="0"/>
              </a:rPr>
              <a:t>ObjectInputStream</a:t>
            </a:r>
            <a:r>
              <a:rPr lang="en-US" altLang="en-US" sz="1500" dirty="0">
                <a:solidFill>
                  <a:srgbClr val="000000"/>
                </a:solidFill>
                <a:latin typeface="Consolas" panose="020B0609020204030204" pitchFamily="49" charset="0"/>
                <a:cs typeface="Consolas" panose="020B0609020204030204" pitchFamily="49" charset="0"/>
              </a:rPr>
              <a:t> ois</a:t>
            </a:r>
            <a:r>
              <a:rPr lang="en-US" altLang="en-US" sz="1500" dirty="0">
                <a:solidFill>
                  <a:srgbClr val="800080"/>
                </a:solidFill>
                <a:latin typeface="Consolas" panose="020B0609020204030204" pitchFamily="49" charset="0"/>
                <a:cs typeface="Consolas" panose="020B0609020204030204" pitchFamily="49" charset="0"/>
              </a:rPr>
              <a:t>;</a:t>
            </a:r>
            <a:endParaRPr lang="en-US" altLang="en-US" sz="1500" dirty="0">
              <a:solidFill>
                <a:srgbClr val="000000"/>
              </a:solidFill>
              <a:latin typeface="Consolas" panose="020B0609020204030204" pitchFamily="49" charset="0"/>
              <a:cs typeface="Consolas" panose="020B0609020204030204" pitchFamily="49" charset="0"/>
            </a:endParaRPr>
          </a:p>
          <a:p>
            <a:pPr>
              <a:spcBef>
                <a:spcPts val="0"/>
              </a:spcBef>
            </a:pPr>
            <a:r>
              <a:rPr lang="en-US" altLang="en-US" sz="1500" dirty="0">
                <a:solidFill>
                  <a:srgbClr val="000000"/>
                </a:solidFill>
                <a:latin typeface="Consolas" panose="020B0609020204030204" pitchFamily="49" charset="0"/>
                <a:cs typeface="Consolas" panose="020B0609020204030204" pitchFamily="49" charset="0"/>
              </a:rPr>
              <a:t>        bais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new</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a:solidFill>
                  <a:srgbClr val="BB7977"/>
                </a:solidFill>
                <a:latin typeface="Consolas" panose="020B0609020204030204" pitchFamily="49" charset="0"/>
                <a:cs typeface="Consolas" panose="020B0609020204030204" pitchFamily="49" charset="0"/>
              </a:rPr>
              <a:t>ByteArrayInputStream</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buffer</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800080"/>
                </a:solidFill>
                <a:latin typeface="Consolas" panose="020B0609020204030204" pitchFamily="49" charset="0"/>
                <a:cs typeface="Consolas" panose="020B0609020204030204" pitchFamily="49" charset="0"/>
              </a:rPr>
              <a:t>;</a:t>
            </a:r>
          </a:p>
          <a:p>
            <a:pPr>
              <a:spcBef>
                <a:spcPts val="0"/>
              </a:spcBef>
            </a:pPr>
            <a:r>
              <a:rPr lang="en-US" altLang="en-US" sz="1500" dirty="0">
                <a:solidFill>
                  <a:srgbClr val="000000"/>
                </a:solidFill>
                <a:latin typeface="Consolas" panose="020B0609020204030204" pitchFamily="49" charset="0"/>
                <a:cs typeface="Consolas" panose="020B0609020204030204" pitchFamily="49" charset="0"/>
              </a:rPr>
              <a:t>        ois </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new</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b="1" dirty="0">
                <a:solidFill>
                  <a:srgbClr val="BB7977"/>
                </a:solidFill>
                <a:latin typeface="Consolas" panose="020B0609020204030204" pitchFamily="49" charset="0"/>
                <a:cs typeface="Consolas" panose="020B0609020204030204" pitchFamily="49" charset="0"/>
              </a:rPr>
              <a:t>ObjectInputStream</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bais</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a:spcBef>
                <a:spcPts val="0"/>
              </a:spcBef>
            </a:pPr>
            <a:r>
              <a:rPr lang="en-US" altLang="en-US" sz="1500" b="1" dirty="0">
                <a:solidFill>
                  <a:srgbClr val="000000"/>
                </a:solidFill>
                <a:latin typeface="Consolas" panose="020B0609020204030204" pitchFamily="49" charset="0"/>
                <a:cs typeface="Consolas" panose="020B0609020204030204" pitchFamily="49" charset="0"/>
              </a:rPr>
              <a:t>        </a:t>
            </a:r>
            <a:r>
              <a:rPr lang="en-US" altLang="en-US" sz="1500" b="1" dirty="0">
                <a:solidFill>
                  <a:srgbClr val="800000"/>
                </a:solidFill>
                <a:latin typeface="Consolas" panose="020B0609020204030204" pitchFamily="49" charset="0"/>
                <a:cs typeface="Consolas" panose="020B0609020204030204" pitchFamily="49" charset="0"/>
              </a:rPr>
              <a:t>return</a:t>
            </a:r>
            <a:r>
              <a:rPr lang="en-US" altLang="en-US" sz="1500" dirty="0">
                <a:solidFill>
                  <a:srgbClr val="000000"/>
                </a:solidFill>
                <a:latin typeface="Consolas" panose="020B0609020204030204" pitchFamily="49" charset="0"/>
                <a:cs typeface="Consolas" panose="020B0609020204030204" pitchFamily="49" charset="0"/>
              </a:rPr>
              <a:t> ois</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readObject</a:t>
            </a:r>
            <a:r>
              <a:rPr lang="en-US" altLang="en-US" sz="1500" dirty="0">
                <a:solidFill>
                  <a:srgbClr val="808030"/>
                </a:solidFill>
                <a:latin typeface="Consolas" panose="020B0609020204030204" pitchFamily="49" charset="0"/>
                <a:cs typeface="Consolas" panose="020B0609020204030204" pitchFamily="49" charset="0"/>
              </a:rPr>
              <a:t>()</a:t>
            </a:r>
            <a:r>
              <a:rPr lang="en-US" altLang="en-US" sz="1500" dirty="0">
                <a:solidFill>
                  <a:srgbClr val="800080"/>
                </a:solidFill>
                <a:latin typeface="Consolas" panose="020B0609020204030204" pitchFamily="49" charset="0"/>
                <a:cs typeface="Consolas" panose="020B0609020204030204" pitchFamily="49" charset="0"/>
              </a:rPr>
              <a:t>;</a:t>
            </a:r>
            <a:r>
              <a:rPr lang="en-US" altLang="en-US" sz="1500" dirty="0">
                <a:solidFill>
                  <a:srgbClr val="000000"/>
                </a:solidFill>
                <a:latin typeface="Consolas" panose="020B0609020204030204" pitchFamily="49" charset="0"/>
                <a:cs typeface="Consolas" panose="020B0609020204030204" pitchFamily="49" charset="0"/>
              </a:rPr>
              <a:t> </a:t>
            </a:r>
          </a:p>
          <a:p>
            <a:pPr>
              <a:spcBef>
                <a:spcPts val="0"/>
              </a:spcBef>
            </a:pPr>
            <a:r>
              <a:rPr lang="en-US" altLang="en-US" sz="1500" dirty="0">
                <a:solidFill>
                  <a:srgbClr val="800080"/>
                </a:solidFill>
                <a:latin typeface="Consolas" panose="020B0609020204030204" pitchFamily="49" charset="0"/>
                <a:cs typeface="Consolas" panose="020B0609020204030204" pitchFamily="49" charset="0"/>
              </a:rPr>
              <a:t>    }</a:t>
            </a:r>
            <a:r>
              <a:rPr lang="en-US" altLang="en-US" sz="1500" dirty="0">
                <a:solidFill>
                  <a:srgbClr val="000000"/>
                </a:solidFill>
                <a:latin typeface="Consolas" panose="020B0609020204030204" pitchFamily="49" charset="0"/>
                <a:cs typeface="Consolas" panose="020B0609020204030204" pitchFamily="49" charset="0"/>
              </a:rPr>
              <a:t> </a:t>
            </a:r>
          </a:p>
          <a:p>
            <a:pPr>
              <a:spcBef>
                <a:spcPts val="0"/>
              </a:spcBef>
            </a:pPr>
            <a:r>
              <a:rPr lang="en-US" altLang="en-US" sz="1500" dirty="0">
                <a:solidFill>
                  <a:srgbClr val="800080"/>
                </a:solidFill>
                <a:latin typeface="Consolas" panose="020B0609020204030204" pitchFamily="49" charset="0"/>
                <a:cs typeface="Consolas" panose="020B0609020204030204" pitchFamily="49" charset="0"/>
              </a:rPr>
              <a:t>}</a:t>
            </a:r>
            <a:r>
              <a:rPr lang="en-US" altLang="en-US" sz="525" dirty="0">
                <a:latin typeface="Consolas" panose="020B0609020204030204" pitchFamily="49" charset="0"/>
                <a:cs typeface="Consolas" panose="020B0609020204030204" pitchFamily="49" charset="0"/>
              </a:rPr>
              <a:t> </a:t>
            </a:r>
            <a:endParaRPr lang="en-US" altLang="en-US" sz="3300" dirty="0">
              <a:latin typeface="Consolas" panose="020B0609020204030204" pitchFamily="49" charset="0"/>
              <a:cs typeface="Consolas" panose="020B0609020204030204" pitchFamily="49" charset="0"/>
            </a:endParaRPr>
          </a:p>
          <a:p>
            <a:endParaRPr lang="en-US" sz="1500" dirty="0"/>
          </a:p>
        </p:txBody>
      </p:sp>
      <p:grpSp>
        <p:nvGrpSpPr>
          <p:cNvPr id="13" name="Group 12"/>
          <p:cNvGrpSpPr/>
          <p:nvPr/>
        </p:nvGrpSpPr>
        <p:grpSpPr>
          <a:xfrm>
            <a:off x="1646700" y="3019426"/>
            <a:ext cx="2133967" cy="1948265"/>
            <a:chOff x="1320084" y="1795404"/>
            <a:chExt cx="2845289" cy="2597686"/>
          </a:xfrm>
        </p:grpSpPr>
        <p:sp>
          <p:nvSpPr>
            <p:cNvPr id="14" name="Left Arrow 13"/>
            <p:cNvSpPr/>
            <p:nvPr/>
          </p:nvSpPr>
          <p:spPr>
            <a:xfrm rot="7566841">
              <a:off x="3181179" y="2349515"/>
              <a:ext cx="1303331" cy="359507"/>
            </a:xfrm>
            <a:prstGeom prst="leftArrow">
              <a:avLst/>
            </a:prstGeom>
            <a:solidFill>
              <a:schemeClr val="accent6">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Explosion 1 14"/>
            <p:cNvSpPr/>
            <p:nvPr/>
          </p:nvSpPr>
          <p:spPr>
            <a:xfrm>
              <a:off x="1320084" y="1795404"/>
              <a:ext cx="2845289" cy="2597686"/>
            </a:xfrm>
            <a:prstGeom prst="irregularSeal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ALERT</a:t>
              </a:r>
              <a:r>
                <a:rPr lang="en-US" sz="1350" dirty="0">
                  <a:solidFill>
                    <a:schemeClr val="tx1"/>
                  </a:solidFill>
                </a:rPr>
                <a:t>: Don’t deserialize untrusted data!</a:t>
              </a:r>
            </a:p>
          </p:txBody>
        </p:sp>
      </p:grpSp>
      <p:sp>
        <p:nvSpPr>
          <p:cNvPr id="16" name="Rectangle 15"/>
          <p:cNvSpPr/>
          <p:nvPr/>
        </p:nvSpPr>
        <p:spPr>
          <a:xfrm>
            <a:off x="4066340" y="3400239"/>
            <a:ext cx="1561918" cy="1165981"/>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Without strong evidence to the contrary, assume the buffer could be malicious!</a:t>
            </a:r>
            <a:endParaRPr lang="en-US" sz="1350" b="1" dirty="0">
              <a:solidFill>
                <a:schemeClr val="tx1"/>
              </a:solidFill>
            </a:endParaRPr>
          </a:p>
        </p:txBody>
      </p:sp>
      <p:sp>
        <p:nvSpPr>
          <p:cNvPr id="17" name="Rectangle 16"/>
          <p:cNvSpPr/>
          <p:nvPr/>
        </p:nvSpPr>
        <p:spPr>
          <a:xfrm>
            <a:off x="6058649" y="3658064"/>
            <a:ext cx="1267805" cy="65033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Determination:</a:t>
            </a:r>
          </a:p>
          <a:p>
            <a:pPr algn="ctr"/>
            <a:r>
              <a:rPr lang="en-US" sz="1350" b="1" dirty="0">
                <a:solidFill>
                  <a:schemeClr val="tx1"/>
                </a:solidFill>
              </a:rPr>
              <a:t>TRUE</a:t>
            </a:r>
          </a:p>
        </p:txBody>
      </p:sp>
    </p:spTree>
    <p:extLst>
      <p:ext uri="{BB962C8B-B14F-4D97-AF65-F5344CB8AC3E}">
        <p14:creationId xmlns:p14="http://schemas.microsoft.com/office/powerpoint/2010/main" val="299695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Rule: Unless instructed otherwise, assume code must be portable.</a:t>
            </a:r>
          </a:p>
        </p:txBody>
      </p:sp>
      <p:sp>
        <p:nvSpPr>
          <p:cNvPr id="3" name="Content Placeholder 2"/>
          <p:cNvSpPr>
            <a:spLocks noGrp="1"/>
          </p:cNvSpPr>
          <p:nvPr>
            <p:ph idx="1"/>
          </p:nvPr>
        </p:nvSpPr>
        <p:spPr>
          <a:xfrm>
            <a:off x="1444450" y="811318"/>
            <a:ext cx="6240026" cy="1922357"/>
          </a:xfrm>
        </p:spPr>
        <p:txBody>
          <a:bodyPr>
            <a:noAutofit/>
          </a:bodyPr>
          <a:lstStyle/>
          <a:p>
            <a:r>
              <a:rPr lang="en-US" sz="1800" dirty="0"/>
              <a:t>When auditing alerts for a code base where the target platform is </a:t>
            </a:r>
            <a:r>
              <a:rPr lang="en-US" sz="1800" b="1" dirty="0"/>
              <a:t>not specified</a:t>
            </a:r>
            <a:r>
              <a:rPr lang="en-US" sz="1800" dirty="0"/>
              <a:t>, the auditor should </a:t>
            </a:r>
            <a:r>
              <a:rPr lang="en-US" sz="1800" b="1" dirty="0"/>
              <a:t>err on the side of portability</a:t>
            </a:r>
            <a:r>
              <a:rPr lang="en-US" sz="1800" dirty="0"/>
              <a:t>. </a:t>
            </a:r>
          </a:p>
          <a:p>
            <a:r>
              <a:rPr lang="en-US" sz="1800" dirty="0"/>
              <a:t>If a diagnosed segment of code </a:t>
            </a:r>
            <a:r>
              <a:rPr lang="en-US" sz="1800" b="1" dirty="0"/>
              <a:t>malfunctions on certain platforms</a:t>
            </a:r>
            <a:r>
              <a:rPr lang="en-US" sz="1800" dirty="0"/>
              <a:t>, and in doing so violates a condition, this is suitable justification for marking the alert </a:t>
            </a:r>
            <a:r>
              <a:rPr lang="en-US" sz="1800" b="1" dirty="0"/>
              <a:t>True</a:t>
            </a:r>
            <a:r>
              <a:rPr lang="en-US" sz="1800" dirty="0"/>
              <a:t>.</a:t>
            </a:r>
          </a:p>
        </p:txBody>
      </p:sp>
      <p:sp>
        <p:nvSpPr>
          <p:cNvPr id="4" name="Text Placeholder 3"/>
          <p:cNvSpPr>
            <a:spLocks noGrp="1"/>
          </p:cNvSpPr>
          <p:nvPr>
            <p:ph type="body" sz="quarter" idx="10"/>
          </p:nvPr>
        </p:nvSpPr>
        <p:spPr/>
        <p:txBody>
          <a:bodyPr>
            <a:normAutofit lnSpcReduction="10000"/>
          </a:bodyPr>
          <a:lstStyle/>
          <a:p>
            <a:endParaRPr lang="en-US"/>
          </a:p>
        </p:txBody>
      </p:sp>
      <p:sp>
        <p:nvSpPr>
          <p:cNvPr id="5" name="Picture Placeholder 4"/>
          <p:cNvSpPr>
            <a:spLocks noGrp="1"/>
          </p:cNvSpPr>
          <p:nvPr>
            <p:ph type="pic" sz="quarter" idx="11"/>
          </p:nvPr>
        </p:nvSpPr>
        <p:spPr/>
      </p:sp>
    </p:spTree>
    <p:extLst>
      <p:ext uri="{BB962C8B-B14F-4D97-AF65-F5344CB8AC3E}">
        <p14:creationId xmlns:p14="http://schemas.microsoft.com/office/powerpoint/2010/main" val="1109233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Audit Rules</a:t>
            </a:r>
            <a:br>
              <a:rPr lang="en-US" dirty="0"/>
            </a:br>
            <a:r>
              <a:rPr lang="en-US" dirty="0"/>
              <a:t>Portability Example</a:t>
            </a:r>
          </a:p>
        </p:txBody>
      </p:sp>
      <p:sp>
        <p:nvSpPr>
          <p:cNvPr id="4" name="Text Placeholder 3"/>
          <p:cNvSpPr>
            <a:spLocks noGrp="1"/>
          </p:cNvSpPr>
          <p:nvPr>
            <p:ph type="body" sz="quarter" idx="10"/>
          </p:nvPr>
        </p:nvSpPr>
        <p:spPr/>
        <p:txBody>
          <a:bodyPr>
            <a:normAutofit lnSpcReduction="10000"/>
          </a:bodyPr>
          <a:lstStyle/>
          <a:p>
            <a:endParaRPr lang="en-US"/>
          </a:p>
        </p:txBody>
      </p:sp>
      <p:sp>
        <p:nvSpPr>
          <p:cNvPr id="5" name="Picture Placeholder 4"/>
          <p:cNvSpPr>
            <a:spLocks noGrp="1"/>
          </p:cNvSpPr>
          <p:nvPr>
            <p:ph type="pic" sz="quarter" idx="11"/>
          </p:nvPr>
        </p:nvSpPr>
        <p:spPr/>
      </p:sp>
      <p:sp>
        <p:nvSpPr>
          <p:cNvPr id="6" name="Content Placeholder 2"/>
          <p:cNvSpPr txBox="1">
            <a:spLocks noGrp="1"/>
          </p:cNvSpPr>
          <p:nvPr>
            <p:ph idx="1"/>
          </p:nvPr>
        </p:nvSpPr>
        <p:spPr>
          <a:xfrm>
            <a:off x="1444450" y="811318"/>
            <a:ext cx="6240026" cy="3465407"/>
          </a:xfrm>
          <a:prstGeom prst="rect">
            <a:avLst/>
          </a:prstGeom>
          <a:ln>
            <a:solidFill>
              <a:schemeClr val="tx1"/>
            </a:solidFill>
          </a:ln>
        </p:spPr>
        <p:txBody>
          <a:bodyPr vert="horz" lIns="137160" tIns="137160" rIns="0" bIns="0" rtlCol="0">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altLang="en-US" sz="1800" b="1" dirty="0">
                <a:solidFill>
                  <a:srgbClr val="800000"/>
                </a:solidFill>
                <a:latin typeface="Consolas" panose="020B0609020204030204" pitchFamily="49" charset="0"/>
                <a:cs typeface="Consolas" panose="020B0609020204030204" pitchFamily="49" charset="0"/>
              </a:rPr>
              <a:t>int</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dirty="0" err="1">
                <a:solidFill>
                  <a:srgbClr val="000000"/>
                </a:solidFill>
                <a:latin typeface="Consolas" panose="020B0609020204030204" pitchFamily="49" charset="0"/>
                <a:cs typeface="Consolas" panose="020B0609020204030204" pitchFamily="49" charset="0"/>
              </a:rPr>
              <a:t>strcmp</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b="1" dirty="0" err="1">
                <a:solidFill>
                  <a:srgbClr val="800000"/>
                </a:solidFill>
                <a:latin typeface="Consolas" panose="020B0609020204030204" pitchFamily="49" charset="0"/>
                <a:cs typeface="Consolas" panose="020B0609020204030204" pitchFamily="49" charset="0"/>
              </a:rPr>
              <a:t>const</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b="1" dirty="0">
                <a:solidFill>
                  <a:srgbClr val="800000"/>
                </a:solidFill>
                <a:latin typeface="Consolas" panose="020B0609020204030204" pitchFamily="49" charset="0"/>
                <a:cs typeface="Consolas" panose="020B0609020204030204" pitchFamily="49" charset="0"/>
              </a:rPr>
              <a:t>char</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str1</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b="1" dirty="0" err="1">
                <a:solidFill>
                  <a:srgbClr val="800000"/>
                </a:solidFill>
                <a:latin typeface="Consolas" panose="020B0609020204030204" pitchFamily="49" charset="0"/>
                <a:cs typeface="Consolas" panose="020B0609020204030204" pitchFamily="49" charset="0"/>
              </a:rPr>
              <a:t>const</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b="1" dirty="0">
                <a:solidFill>
                  <a:srgbClr val="800000"/>
                </a:solidFill>
                <a:latin typeface="Consolas" panose="020B0609020204030204" pitchFamily="49" charset="0"/>
                <a:cs typeface="Consolas" panose="020B0609020204030204" pitchFamily="49" charset="0"/>
              </a:rPr>
              <a:t>char</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str2</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dirty="0">
                <a:solidFill>
                  <a:srgbClr val="800080"/>
                </a:solidFill>
                <a:latin typeface="Consolas" panose="020B0609020204030204" pitchFamily="49" charset="0"/>
                <a:cs typeface="Consolas" panose="020B0609020204030204" pitchFamily="49" charset="0"/>
              </a:rPr>
              <a:t>{</a:t>
            </a:r>
            <a:endParaRPr lang="en-US" altLang="en-US" sz="1800" dirty="0">
              <a:solidFill>
                <a:srgbClr val="000000"/>
              </a:solidFill>
              <a:latin typeface="Consolas" panose="020B0609020204030204" pitchFamily="49" charset="0"/>
              <a:cs typeface="Consolas" panose="020B0609020204030204" pitchFamily="49" charset="0"/>
            </a:endParaRPr>
          </a:p>
          <a:p>
            <a:pPr>
              <a:spcBef>
                <a:spcPts val="0"/>
              </a:spcBef>
            </a:pPr>
            <a:r>
              <a:rPr lang="en-US" altLang="en-US" sz="1800" b="1" dirty="0">
                <a:solidFill>
                  <a:srgbClr val="000000"/>
                </a:solidFill>
                <a:latin typeface="Consolas" panose="020B0609020204030204" pitchFamily="49" charset="0"/>
                <a:cs typeface="Consolas" panose="020B0609020204030204" pitchFamily="49" charset="0"/>
              </a:rPr>
              <a:t>	</a:t>
            </a:r>
            <a:r>
              <a:rPr lang="en-US" altLang="en-US" sz="1800" b="1" dirty="0">
                <a:solidFill>
                  <a:srgbClr val="800000"/>
                </a:solidFill>
                <a:latin typeface="Consolas" panose="020B0609020204030204" pitchFamily="49" charset="0"/>
                <a:cs typeface="Consolas" panose="020B0609020204030204" pitchFamily="49" charset="0"/>
              </a:rPr>
              <a:t>while</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str1 </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str2</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dirty="0">
                <a:solidFill>
                  <a:srgbClr val="80008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 </a:t>
            </a:r>
          </a:p>
          <a:p>
            <a:pPr>
              <a:spcBef>
                <a:spcPts val="0"/>
              </a:spcBef>
            </a:pPr>
            <a:r>
              <a:rPr lang="en-US" altLang="en-US" sz="1800" b="1" dirty="0">
                <a:solidFill>
                  <a:srgbClr val="000000"/>
                </a:solidFill>
                <a:latin typeface="Consolas" panose="020B0609020204030204" pitchFamily="49" charset="0"/>
                <a:cs typeface="Consolas" panose="020B0609020204030204" pitchFamily="49" charset="0"/>
              </a:rPr>
              <a:t>		</a:t>
            </a:r>
            <a:r>
              <a:rPr lang="en-US" altLang="en-US" sz="1800" b="1" dirty="0">
                <a:solidFill>
                  <a:srgbClr val="800000"/>
                </a:solidFill>
                <a:latin typeface="Consolas" panose="020B0609020204030204" pitchFamily="49" charset="0"/>
                <a:cs typeface="Consolas" panose="020B0609020204030204" pitchFamily="49" charset="0"/>
              </a:rPr>
              <a:t>if</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str1 </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dirty="0">
                <a:solidFill>
                  <a:srgbClr val="0000E6"/>
                </a:solidFill>
                <a:latin typeface="Consolas" panose="020B0609020204030204" pitchFamily="49" charset="0"/>
                <a:cs typeface="Consolas" panose="020B0609020204030204" pitchFamily="49" charset="0"/>
              </a:rPr>
              <a:t>'\0'</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dirty="0">
                <a:solidFill>
                  <a:srgbClr val="80008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 </a:t>
            </a:r>
          </a:p>
          <a:p>
            <a:pPr>
              <a:spcBef>
                <a:spcPts val="0"/>
              </a:spcBef>
            </a:pPr>
            <a:r>
              <a:rPr lang="en-US" altLang="en-US" sz="1800" b="1" dirty="0">
                <a:solidFill>
                  <a:srgbClr val="000000"/>
                </a:solidFill>
                <a:latin typeface="Consolas" panose="020B0609020204030204" pitchFamily="49" charset="0"/>
                <a:cs typeface="Consolas" panose="020B0609020204030204" pitchFamily="49" charset="0"/>
              </a:rPr>
              <a:t>			</a:t>
            </a:r>
            <a:r>
              <a:rPr lang="en-US" altLang="en-US" sz="1800" b="1" dirty="0">
                <a:solidFill>
                  <a:srgbClr val="800000"/>
                </a:solidFill>
                <a:latin typeface="Consolas" panose="020B0609020204030204" pitchFamily="49" charset="0"/>
                <a:cs typeface="Consolas" panose="020B0609020204030204" pitchFamily="49" charset="0"/>
              </a:rPr>
              <a:t>return</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dirty="0">
                <a:solidFill>
                  <a:srgbClr val="008C00"/>
                </a:solidFill>
                <a:latin typeface="Consolas" panose="020B0609020204030204" pitchFamily="49" charset="0"/>
                <a:cs typeface="Consolas" panose="020B0609020204030204" pitchFamily="49" charset="0"/>
              </a:rPr>
              <a:t>0</a:t>
            </a:r>
            <a:r>
              <a:rPr lang="en-US" altLang="en-US" sz="1800" dirty="0">
                <a:solidFill>
                  <a:srgbClr val="80008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 </a:t>
            </a:r>
          </a:p>
          <a:p>
            <a:pPr>
              <a:spcBef>
                <a:spcPts val="0"/>
              </a:spcBef>
            </a:pP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dirty="0">
                <a:solidFill>
                  <a:srgbClr val="800080"/>
                </a:solidFill>
                <a:latin typeface="Consolas" panose="020B0609020204030204" pitchFamily="49" charset="0"/>
                <a:cs typeface="Consolas" panose="020B0609020204030204" pitchFamily="49" charset="0"/>
              </a:rPr>
              <a:t>}</a:t>
            </a:r>
            <a:endParaRPr lang="en-US" altLang="en-US" sz="1800" dirty="0">
              <a:solidFill>
                <a:srgbClr val="000000"/>
              </a:solidFill>
              <a:latin typeface="Consolas" panose="020B0609020204030204" pitchFamily="49" charset="0"/>
              <a:cs typeface="Consolas" panose="020B0609020204030204" pitchFamily="49" charset="0"/>
            </a:endParaRPr>
          </a:p>
          <a:p>
            <a:pPr>
              <a:spcBef>
                <a:spcPts val="0"/>
              </a:spcBef>
            </a:pPr>
            <a:r>
              <a:rPr lang="en-US" altLang="en-US" sz="1800" dirty="0">
                <a:solidFill>
                  <a:srgbClr val="000000"/>
                </a:solidFill>
                <a:latin typeface="Consolas" panose="020B0609020204030204" pitchFamily="49" charset="0"/>
                <a:cs typeface="Consolas" panose="020B0609020204030204" pitchFamily="49" charset="0"/>
              </a:rPr>
              <a:t>		str1</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dirty="0">
                <a:solidFill>
                  <a:srgbClr val="80008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 </a:t>
            </a:r>
          </a:p>
          <a:p>
            <a:pPr>
              <a:spcBef>
                <a:spcPts val="0"/>
              </a:spcBef>
            </a:pPr>
            <a:r>
              <a:rPr lang="en-US" altLang="en-US" sz="1800" dirty="0">
                <a:solidFill>
                  <a:srgbClr val="000000"/>
                </a:solidFill>
                <a:latin typeface="Consolas" panose="020B0609020204030204" pitchFamily="49" charset="0"/>
                <a:cs typeface="Consolas" panose="020B0609020204030204" pitchFamily="49" charset="0"/>
              </a:rPr>
              <a:t>		str2</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dirty="0">
                <a:solidFill>
                  <a:srgbClr val="80008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 	</a:t>
            </a:r>
          </a:p>
          <a:p>
            <a:pPr>
              <a:spcBef>
                <a:spcPts val="0"/>
              </a:spcBef>
            </a:pPr>
            <a:r>
              <a:rPr lang="en-US" altLang="en-US" sz="1800" dirty="0">
                <a:solidFill>
                  <a:srgbClr val="800080"/>
                </a:solidFill>
                <a:latin typeface="Consolas" panose="020B0609020204030204" pitchFamily="49" charset="0"/>
                <a:cs typeface="Consolas" panose="020B0609020204030204" pitchFamily="49" charset="0"/>
              </a:rPr>
              <a:t>	}</a:t>
            </a:r>
            <a:r>
              <a:rPr lang="en-US" altLang="en-US" sz="1800" dirty="0">
                <a:solidFill>
                  <a:srgbClr val="000000"/>
                </a:solidFill>
                <a:latin typeface="Consolas" panose="020B0609020204030204" pitchFamily="49" charset="0"/>
                <a:cs typeface="Consolas" panose="020B0609020204030204" pitchFamily="49" charset="0"/>
              </a:rPr>
              <a:t> </a:t>
            </a:r>
          </a:p>
          <a:p>
            <a:pPr>
              <a:spcBef>
                <a:spcPts val="0"/>
              </a:spcBef>
            </a:pPr>
            <a:endParaRPr lang="en-US" altLang="en-US" sz="1800" b="1" dirty="0">
              <a:solidFill>
                <a:srgbClr val="000000"/>
              </a:solidFill>
              <a:latin typeface="Consolas" panose="020B0609020204030204" pitchFamily="49" charset="0"/>
              <a:cs typeface="Consolas" panose="020B0609020204030204" pitchFamily="49" charset="0"/>
            </a:endParaRPr>
          </a:p>
          <a:p>
            <a:pPr>
              <a:spcBef>
                <a:spcPts val="0"/>
              </a:spcBef>
            </a:pPr>
            <a:r>
              <a:rPr lang="en-US" altLang="en-US" sz="1800" b="1" dirty="0">
                <a:solidFill>
                  <a:srgbClr val="000000"/>
                </a:solidFill>
                <a:latin typeface="Consolas" panose="020B0609020204030204" pitchFamily="49" charset="0"/>
                <a:cs typeface="Consolas" panose="020B0609020204030204" pitchFamily="49" charset="0"/>
              </a:rPr>
              <a:t>	</a:t>
            </a:r>
            <a:r>
              <a:rPr lang="en-US" altLang="en-US" sz="1800" b="1" dirty="0">
                <a:solidFill>
                  <a:srgbClr val="800000"/>
                </a:solidFill>
                <a:latin typeface="Consolas" panose="020B0609020204030204" pitchFamily="49" charset="0"/>
                <a:cs typeface="Consolas" panose="020B0609020204030204" pitchFamily="49" charset="0"/>
              </a:rPr>
              <a:t>if</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str1 </a:t>
            </a:r>
            <a:r>
              <a:rPr lang="en-US" altLang="en-US" sz="1800" dirty="0">
                <a:solidFill>
                  <a:srgbClr val="808030"/>
                </a:solidFill>
                <a:latin typeface="Consolas" panose="020B0609020204030204" pitchFamily="49" charset="0"/>
                <a:cs typeface="Consolas" panose="020B0609020204030204" pitchFamily="49" charset="0"/>
              </a:rPr>
              <a:t>&lt;</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str2</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dirty="0">
                <a:solidFill>
                  <a:srgbClr val="80008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 </a:t>
            </a:r>
          </a:p>
          <a:p>
            <a:pPr>
              <a:spcBef>
                <a:spcPts val="0"/>
              </a:spcBef>
            </a:pPr>
            <a:r>
              <a:rPr lang="en-US" altLang="en-US" sz="1800" b="1" dirty="0">
                <a:solidFill>
                  <a:srgbClr val="000000"/>
                </a:solidFill>
                <a:latin typeface="Consolas" panose="020B0609020204030204" pitchFamily="49" charset="0"/>
                <a:cs typeface="Consolas" panose="020B0609020204030204" pitchFamily="49" charset="0"/>
              </a:rPr>
              <a:t>		</a:t>
            </a:r>
            <a:r>
              <a:rPr lang="en-US" altLang="en-US" sz="1800" b="1" dirty="0">
                <a:solidFill>
                  <a:srgbClr val="800000"/>
                </a:solidFill>
                <a:latin typeface="Consolas" panose="020B0609020204030204" pitchFamily="49" charset="0"/>
                <a:cs typeface="Consolas" panose="020B0609020204030204" pitchFamily="49" charset="0"/>
              </a:rPr>
              <a:t>return</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dirty="0">
                <a:solidFill>
                  <a:srgbClr val="808030"/>
                </a:solidFill>
                <a:latin typeface="Consolas" panose="020B0609020204030204" pitchFamily="49" charset="0"/>
                <a:cs typeface="Consolas" panose="020B0609020204030204" pitchFamily="49" charset="0"/>
              </a:rPr>
              <a:t>-</a:t>
            </a:r>
            <a:r>
              <a:rPr lang="en-US" altLang="en-US" sz="1800" dirty="0">
                <a:solidFill>
                  <a:srgbClr val="008C00"/>
                </a:solidFill>
                <a:latin typeface="Consolas" panose="020B0609020204030204" pitchFamily="49" charset="0"/>
                <a:cs typeface="Consolas" panose="020B0609020204030204" pitchFamily="49" charset="0"/>
              </a:rPr>
              <a:t>1</a:t>
            </a:r>
            <a:r>
              <a:rPr lang="en-US" altLang="en-US" sz="1800" dirty="0">
                <a:solidFill>
                  <a:srgbClr val="80008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 </a:t>
            </a:r>
          </a:p>
          <a:p>
            <a:pPr>
              <a:spcBef>
                <a:spcPts val="0"/>
              </a:spcBef>
            </a:pP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dirty="0">
                <a:solidFill>
                  <a:srgbClr val="80008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b="1" dirty="0">
                <a:solidFill>
                  <a:srgbClr val="800000"/>
                </a:solidFill>
                <a:latin typeface="Consolas" panose="020B0609020204030204" pitchFamily="49" charset="0"/>
                <a:cs typeface="Consolas" panose="020B0609020204030204" pitchFamily="49" charset="0"/>
              </a:rPr>
              <a:t>else</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dirty="0">
                <a:solidFill>
                  <a:srgbClr val="80008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 	</a:t>
            </a:r>
          </a:p>
          <a:p>
            <a:pPr>
              <a:spcBef>
                <a:spcPts val="0"/>
              </a:spcBef>
            </a:pPr>
            <a:r>
              <a:rPr lang="en-US" altLang="en-US" sz="1800" b="1" dirty="0">
                <a:solidFill>
                  <a:srgbClr val="000000"/>
                </a:solidFill>
                <a:latin typeface="Consolas" panose="020B0609020204030204" pitchFamily="49" charset="0"/>
                <a:cs typeface="Consolas" panose="020B0609020204030204" pitchFamily="49" charset="0"/>
              </a:rPr>
              <a:t>		</a:t>
            </a:r>
            <a:r>
              <a:rPr lang="en-US" altLang="en-US" sz="1800" b="1" dirty="0">
                <a:solidFill>
                  <a:srgbClr val="800000"/>
                </a:solidFill>
                <a:latin typeface="Consolas" panose="020B0609020204030204" pitchFamily="49" charset="0"/>
                <a:cs typeface="Consolas" panose="020B0609020204030204" pitchFamily="49" charset="0"/>
              </a:rPr>
              <a:t>return</a:t>
            </a:r>
            <a:r>
              <a:rPr lang="en-US" altLang="en-US" sz="1800" dirty="0">
                <a:solidFill>
                  <a:srgbClr val="000000"/>
                </a:solidFill>
                <a:latin typeface="Consolas" panose="020B0609020204030204" pitchFamily="49" charset="0"/>
                <a:cs typeface="Consolas" panose="020B0609020204030204" pitchFamily="49" charset="0"/>
              </a:rPr>
              <a:t> </a:t>
            </a:r>
            <a:r>
              <a:rPr lang="en-US" altLang="en-US" sz="1800" dirty="0">
                <a:solidFill>
                  <a:srgbClr val="008C00"/>
                </a:solidFill>
                <a:latin typeface="Consolas" panose="020B0609020204030204" pitchFamily="49" charset="0"/>
                <a:cs typeface="Consolas" panose="020B0609020204030204" pitchFamily="49" charset="0"/>
              </a:rPr>
              <a:t>1</a:t>
            </a:r>
            <a:r>
              <a:rPr lang="en-US" altLang="en-US" sz="1800" dirty="0">
                <a:solidFill>
                  <a:srgbClr val="800080"/>
                </a:solidFill>
                <a:latin typeface="Consolas" panose="020B0609020204030204" pitchFamily="49" charset="0"/>
                <a:cs typeface="Consolas" panose="020B0609020204030204" pitchFamily="49" charset="0"/>
              </a:rPr>
              <a:t>;</a:t>
            </a:r>
            <a:r>
              <a:rPr lang="en-US" altLang="en-US" sz="1800" dirty="0">
                <a:solidFill>
                  <a:srgbClr val="000000"/>
                </a:solidFill>
                <a:latin typeface="Consolas" panose="020B0609020204030204" pitchFamily="49" charset="0"/>
                <a:cs typeface="Consolas" panose="020B0609020204030204" pitchFamily="49" charset="0"/>
              </a:rPr>
              <a:t> </a:t>
            </a:r>
          </a:p>
          <a:p>
            <a:pPr>
              <a:spcBef>
                <a:spcPts val="0"/>
              </a:spcBef>
            </a:pPr>
            <a:r>
              <a:rPr lang="en-US" altLang="en-US" sz="1800" dirty="0">
                <a:solidFill>
                  <a:srgbClr val="800080"/>
                </a:solidFill>
                <a:latin typeface="Consolas" panose="020B0609020204030204" pitchFamily="49" charset="0"/>
                <a:cs typeface="Consolas" panose="020B0609020204030204" pitchFamily="49" charset="0"/>
              </a:rPr>
              <a:t>	}</a:t>
            </a:r>
            <a:r>
              <a:rPr lang="en-US" altLang="en-US" sz="1800" dirty="0">
                <a:solidFill>
                  <a:srgbClr val="000000"/>
                </a:solidFill>
                <a:latin typeface="Consolas" panose="020B0609020204030204" pitchFamily="49" charset="0"/>
                <a:cs typeface="Consolas" panose="020B0609020204030204" pitchFamily="49" charset="0"/>
              </a:rPr>
              <a:t> </a:t>
            </a:r>
          </a:p>
          <a:p>
            <a:pPr>
              <a:spcBef>
                <a:spcPts val="0"/>
              </a:spcBef>
            </a:pPr>
            <a:r>
              <a:rPr lang="en-US" altLang="en-US" sz="1800" dirty="0">
                <a:solidFill>
                  <a:srgbClr val="800080"/>
                </a:solidFill>
                <a:latin typeface="Consolas" panose="020B0609020204030204" pitchFamily="49" charset="0"/>
                <a:cs typeface="Consolas" panose="020B0609020204030204" pitchFamily="49" charset="0"/>
              </a:rPr>
              <a:t>}</a:t>
            </a:r>
            <a:r>
              <a:rPr lang="en-US" altLang="en-US" sz="600" dirty="0">
                <a:latin typeface="Consolas" panose="020B0609020204030204" pitchFamily="49" charset="0"/>
                <a:cs typeface="Consolas" panose="020B0609020204030204" pitchFamily="49" charset="0"/>
              </a:rPr>
              <a:t> </a:t>
            </a:r>
            <a:endParaRPr lang="en-US" altLang="en-US" sz="3600" dirty="0">
              <a:latin typeface="Consolas" panose="020B0609020204030204" pitchFamily="49" charset="0"/>
              <a:cs typeface="Consolas" panose="020B0609020204030204" pitchFamily="49" charset="0"/>
            </a:endParaRPr>
          </a:p>
          <a:p>
            <a:endParaRPr lang="en-US" dirty="0"/>
          </a:p>
        </p:txBody>
      </p:sp>
      <p:grpSp>
        <p:nvGrpSpPr>
          <p:cNvPr id="7" name="Group 6"/>
          <p:cNvGrpSpPr/>
          <p:nvPr/>
        </p:nvGrpSpPr>
        <p:grpSpPr>
          <a:xfrm>
            <a:off x="3991199" y="1005390"/>
            <a:ext cx="3073298" cy="1672994"/>
            <a:chOff x="2591587" y="1662722"/>
            <a:chExt cx="4097730" cy="2230659"/>
          </a:xfrm>
        </p:grpSpPr>
        <p:sp>
          <p:nvSpPr>
            <p:cNvPr id="8" name="Left Arrow 7"/>
            <p:cNvSpPr/>
            <p:nvPr/>
          </p:nvSpPr>
          <p:spPr>
            <a:xfrm rot="19433705">
              <a:off x="2591587" y="3037577"/>
              <a:ext cx="2664882" cy="359507"/>
            </a:xfrm>
            <a:prstGeom prst="leftArrow">
              <a:avLst/>
            </a:prstGeom>
            <a:solidFill>
              <a:schemeClr val="accent6">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Explosion 1 8"/>
            <p:cNvSpPr/>
            <p:nvPr/>
          </p:nvSpPr>
          <p:spPr>
            <a:xfrm>
              <a:off x="3844028" y="1662722"/>
              <a:ext cx="2845289" cy="2230659"/>
            </a:xfrm>
            <a:prstGeom prst="irregularSeal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ALERT</a:t>
              </a:r>
              <a:r>
                <a:rPr lang="en-US" sz="1050" dirty="0">
                  <a:solidFill>
                    <a:schemeClr val="tx1"/>
                  </a:solidFill>
                </a:rPr>
                <a:t>: Cast to </a:t>
              </a:r>
              <a:r>
                <a:rPr lang="en-US" sz="1050" b="1" dirty="0">
                  <a:solidFill>
                    <a:schemeClr val="tx1"/>
                  </a:solidFill>
                </a:rPr>
                <a:t>unsigned char </a:t>
              </a:r>
              <a:r>
                <a:rPr lang="en-US" sz="1050" dirty="0">
                  <a:solidFill>
                    <a:schemeClr val="tx1"/>
                  </a:solidFill>
                </a:rPr>
                <a:t>before comparing!</a:t>
              </a:r>
            </a:p>
          </p:txBody>
        </p:sp>
      </p:grpSp>
      <p:sp>
        <p:nvSpPr>
          <p:cNvPr id="10" name="Rectangle 9"/>
          <p:cNvSpPr/>
          <p:nvPr/>
        </p:nvSpPr>
        <p:spPr>
          <a:xfrm>
            <a:off x="4629332" y="2749191"/>
            <a:ext cx="2736363" cy="65033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This code would be safe on a platform where chars are unsigned, but that hasn’t been guaranteed!</a:t>
            </a:r>
            <a:endParaRPr lang="en-US" sz="1350" b="1" dirty="0">
              <a:solidFill>
                <a:schemeClr val="tx1"/>
              </a:solidFill>
            </a:endParaRPr>
          </a:p>
        </p:txBody>
      </p:sp>
      <p:sp>
        <p:nvSpPr>
          <p:cNvPr id="11" name="Rectangle 10"/>
          <p:cNvSpPr/>
          <p:nvPr/>
        </p:nvSpPr>
        <p:spPr>
          <a:xfrm>
            <a:off x="5363611" y="3496840"/>
            <a:ext cx="1267805" cy="65033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Determination:</a:t>
            </a:r>
          </a:p>
          <a:p>
            <a:pPr algn="ctr"/>
            <a:r>
              <a:rPr lang="en-US" sz="1350" b="1" dirty="0">
                <a:solidFill>
                  <a:schemeClr val="tx1"/>
                </a:solidFill>
              </a:rPr>
              <a:t>TRUE</a:t>
            </a:r>
          </a:p>
        </p:txBody>
      </p:sp>
    </p:spTree>
    <p:extLst>
      <p:ext uri="{BB962C8B-B14F-4D97-AF65-F5344CB8AC3E}">
        <p14:creationId xmlns:p14="http://schemas.microsoft.com/office/powerpoint/2010/main" val="234854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Rule: Handle an alert in unreachable code depending on whether it is exportable.</a:t>
            </a:r>
          </a:p>
        </p:txBody>
      </p:sp>
      <p:sp>
        <p:nvSpPr>
          <p:cNvPr id="3" name="Content Placeholder 2"/>
          <p:cNvSpPr>
            <a:spLocks noGrp="1"/>
          </p:cNvSpPr>
          <p:nvPr>
            <p:ph idx="1"/>
          </p:nvPr>
        </p:nvSpPr>
        <p:spPr/>
        <p:txBody>
          <a:bodyPr>
            <a:normAutofit/>
          </a:bodyPr>
          <a:lstStyle/>
          <a:p>
            <a:r>
              <a:rPr lang="en-US" dirty="0"/>
              <a:t>Certain code segments may be </a:t>
            </a:r>
            <a:r>
              <a:rPr lang="en-US" b="1" dirty="0"/>
              <a:t>unreachable</a:t>
            </a:r>
            <a:r>
              <a:rPr lang="en-US" dirty="0"/>
              <a:t> at runtime. Also called </a:t>
            </a:r>
            <a:r>
              <a:rPr lang="en-US" b="1" dirty="0"/>
              <a:t>dead code.</a:t>
            </a:r>
          </a:p>
          <a:p>
            <a:r>
              <a:rPr lang="en-US" dirty="0"/>
              <a:t>A static analysis tool might not be able to realize this, and </a:t>
            </a:r>
            <a:r>
              <a:rPr lang="en-US" b="1" dirty="0"/>
              <a:t>still mark alerts</a:t>
            </a:r>
            <a:r>
              <a:rPr lang="en-US" dirty="0"/>
              <a:t> in code that </a:t>
            </a:r>
            <a:r>
              <a:rPr lang="en-US" b="1" dirty="0"/>
              <a:t>cannot be executed</a:t>
            </a:r>
            <a:r>
              <a:rPr lang="en-US" dirty="0"/>
              <a:t>. </a:t>
            </a:r>
          </a:p>
          <a:p>
            <a:r>
              <a:rPr lang="en-US" dirty="0"/>
              <a:t>The </a:t>
            </a:r>
            <a:r>
              <a:rPr lang="en-US" b="1" dirty="0"/>
              <a:t>Dead </a:t>
            </a:r>
            <a:r>
              <a:rPr lang="en-US" dirty="0"/>
              <a:t>supplementary determination can be applied to these alerts. </a:t>
            </a:r>
          </a:p>
          <a:p>
            <a:r>
              <a:rPr lang="en-US" dirty="0"/>
              <a:t>However, an auditor should </a:t>
            </a:r>
            <a:r>
              <a:rPr lang="en-US" b="1" dirty="0"/>
              <a:t>take care </a:t>
            </a:r>
            <a:r>
              <a:rPr lang="en-US" dirty="0"/>
              <a:t>when deciding if a piece of code is truly dead. </a:t>
            </a:r>
          </a:p>
          <a:p>
            <a:r>
              <a:rPr lang="en-US" dirty="0"/>
              <a:t>In particular: just because a given program module (function, class) is not used does </a:t>
            </a:r>
            <a:r>
              <a:rPr lang="en-US" b="1" dirty="0"/>
              <a:t>not</a:t>
            </a:r>
            <a:r>
              <a:rPr lang="en-US" dirty="0"/>
              <a:t> mean it is dead. The module might be exported as a </a:t>
            </a:r>
            <a:r>
              <a:rPr lang="en-US" b="1" dirty="0"/>
              <a:t>public interface</a:t>
            </a:r>
            <a:r>
              <a:rPr lang="en-US" dirty="0"/>
              <a:t>, for use by another application.</a:t>
            </a:r>
          </a:p>
          <a:p>
            <a:r>
              <a:rPr lang="en-US" dirty="0"/>
              <a:t>This rule was developed as a result of a scenario encountered by one of our collaborators!</a:t>
            </a:r>
          </a:p>
          <a:p>
            <a:endParaRPr lang="en-US" dirty="0"/>
          </a:p>
        </p:txBody>
      </p:sp>
      <p:sp>
        <p:nvSpPr>
          <p:cNvPr id="4" name="Text Placeholder 3"/>
          <p:cNvSpPr>
            <a:spLocks noGrp="1"/>
          </p:cNvSpPr>
          <p:nvPr>
            <p:ph type="body" sz="quarter" idx="10"/>
          </p:nvPr>
        </p:nvSpPr>
        <p:spPr/>
        <p:txBody>
          <a:bodyPr>
            <a:normAutofit lnSpcReduction="10000"/>
          </a:bodyPr>
          <a:lstStyle/>
          <a:p>
            <a:endParaRPr lang="en-US"/>
          </a:p>
        </p:txBody>
      </p:sp>
      <p:sp>
        <p:nvSpPr>
          <p:cNvPr id="5" name="Picture Placeholder 4"/>
          <p:cNvSpPr>
            <a:spLocks noGrp="1"/>
          </p:cNvSpPr>
          <p:nvPr>
            <p:ph type="pic" sz="quarter" idx="11"/>
          </p:nvPr>
        </p:nvSpPr>
        <p:spPr/>
      </p:sp>
    </p:spTree>
    <p:extLst>
      <p:ext uri="{BB962C8B-B14F-4D97-AF65-F5344CB8AC3E}">
        <p14:creationId xmlns:p14="http://schemas.microsoft.com/office/powerpoint/2010/main" val="3988517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Text Placeholder 6"/>
          <p:cNvSpPr>
            <a:spLocks noGrp="1"/>
          </p:cNvSpPr>
          <p:nvPr>
            <p:ph type="body" sz="quarter" idx="10"/>
          </p:nvPr>
        </p:nvSpPr>
        <p:spPr/>
        <p:txBody>
          <a:bodyPr/>
          <a:lstStyle/>
          <a:p>
            <a:r>
              <a:rPr lang="en-US" dirty="0"/>
              <a:t>Classifier Development and Testing</a:t>
            </a:r>
          </a:p>
        </p:txBody>
      </p:sp>
    </p:spTree>
    <p:extLst>
      <p:ext uri="{BB962C8B-B14F-4D97-AF65-F5344CB8AC3E}">
        <p14:creationId xmlns:p14="http://schemas.microsoft.com/office/powerpoint/2010/main" val="390119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9827" y="574244"/>
            <a:ext cx="1553976" cy="1028700"/>
          </a:xfrm>
          <a:prstGeom prst="rect">
            <a:avLst/>
          </a:prstGeom>
        </p:spPr>
      </p:pic>
      <p:sp>
        <p:nvSpPr>
          <p:cNvPr id="71" name="Rectangle 70"/>
          <p:cNvSpPr/>
          <p:nvPr/>
        </p:nvSpPr>
        <p:spPr bwMode="auto">
          <a:xfrm>
            <a:off x="6117048" y="57151"/>
            <a:ext cx="1774508" cy="2253992"/>
          </a:xfrm>
          <a:prstGeom prst="rect">
            <a:avLst/>
          </a:prstGeom>
          <a:solidFill>
            <a:srgbClr val="FF3B3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z="1350" dirty="0">
              <a:solidFill>
                <a:prstClr val="black"/>
              </a:solidFill>
            </a:endParaRPr>
          </a:p>
        </p:txBody>
      </p:sp>
      <p:sp>
        <p:nvSpPr>
          <p:cNvPr id="42" name="Flowchart: Document 41"/>
          <p:cNvSpPr/>
          <p:nvPr/>
        </p:nvSpPr>
        <p:spPr>
          <a:xfrm>
            <a:off x="2146202" y="1405728"/>
            <a:ext cx="1029452" cy="655091"/>
          </a:xfrm>
          <a:prstGeom prst="flowChartDocument">
            <a:avLst/>
          </a:prstGeom>
          <a:gradFill rotWithShape="1">
            <a:gsLst>
              <a:gs pos="0">
                <a:srgbClr val="DAEDEF">
                  <a:shade val="51000"/>
                  <a:satMod val="130000"/>
                </a:srgbClr>
              </a:gs>
              <a:gs pos="80000">
                <a:srgbClr val="DAEDEF">
                  <a:shade val="93000"/>
                  <a:satMod val="130000"/>
                </a:srgbClr>
              </a:gs>
              <a:gs pos="100000">
                <a:srgbClr val="DAEDEF">
                  <a:shade val="94000"/>
                  <a:satMod val="135000"/>
                </a:srgbClr>
              </a:gs>
            </a:gsLst>
            <a:lin ang="16200000" scaled="0"/>
          </a:gra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spcBef>
                <a:spcPct val="30000"/>
              </a:spcBef>
            </a:pPr>
            <a:endParaRPr lang="en-US" sz="1350" dirty="0">
              <a:solidFill>
                <a:srgbClr val="000000">
                  <a:lumMod val="95000"/>
                  <a:lumOff val="5000"/>
                </a:srgbClr>
              </a:solidFill>
              <a:latin typeface="Arial"/>
            </a:endParaRPr>
          </a:p>
          <a:p>
            <a:pPr>
              <a:spcBef>
                <a:spcPct val="30000"/>
              </a:spcBef>
            </a:pPr>
            <a:r>
              <a:rPr lang="en-US" sz="1350" dirty="0">
                <a:solidFill>
                  <a:srgbClr val="000000">
                    <a:lumMod val="95000"/>
                    <a:lumOff val="5000"/>
                  </a:srgbClr>
                </a:solidFill>
                <a:latin typeface="Arial"/>
              </a:rPr>
              <a:t>s</a:t>
            </a:r>
          </a:p>
          <a:p>
            <a:pPr>
              <a:spcBef>
                <a:spcPct val="30000"/>
              </a:spcBef>
            </a:pPr>
            <a:endParaRPr lang="en-US" sz="1350" dirty="0">
              <a:solidFill>
                <a:srgbClr val="000000">
                  <a:lumMod val="95000"/>
                  <a:lumOff val="5000"/>
                </a:srgbClr>
              </a:solidFill>
              <a:latin typeface="Arial"/>
            </a:endParaRPr>
          </a:p>
        </p:txBody>
      </p:sp>
      <p:sp>
        <p:nvSpPr>
          <p:cNvPr id="41" name="Flowchart: Document 40"/>
          <p:cNvSpPr/>
          <p:nvPr/>
        </p:nvSpPr>
        <p:spPr>
          <a:xfrm>
            <a:off x="2057620" y="1557175"/>
            <a:ext cx="1029452" cy="655091"/>
          </a:xfrm>
          <a:prstGeom prst="flowChartDocument">
            <a:avLst/>
          </a:prstGeom>
          <a:gradFill rotWithShape="1">
            <a:gsLst>
              <a:gs pos="0">
                <a:srgbClr val="DAEDEF">
                  <a:shade val="51000"/>
                  <a:satMod val="130000"/>
                </a:srgbClr>
              </a:gs>
              <a:gs pos="80000">
                <a:srgbClr val="DAEDEF">
                  <a:shade val="93000"/>
                  <a:satMod val="130000"/>
                </a:srgbClr>
              </a:gs>
              <a:gs pos="100000">
                <a:srgbClr val="DAEDEF">
                  <a:shade val="94000"/>
                  <a:satMod val="135000"/>
                </a:srgbClr>
              </a:gs>
            </a:gsLst>
            <a:lin ang="16200000" scaled="0"/>
          </a:gra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spcBef>
                <a:spcPct val="30000"/>
              </a:spcBef>
            </a:pPr>
            <a:endParaRPr lang="en-US" sz="1350" dirty="0">
              <a:solidFill>
                <a:srgbClr val="000000">
                  <a:lumMod val="95000"/>
                  <a:lumOff val="5000"/>
                </a:srgbClr>
              </a:solidFill>
              <a:latin typeface="Arial"/>
            </a:endParaRPr>
          </a:p>
          <a:p>
            <a:pPr>
              <a:spcBef>
                <a:spcPct val="30000"/>
              </a:spcBef>
            </a:pPr>
            <a:r>
              <a:rPr lang="en-US" sz="1350" dirty="0">
                <a:solidFill>
                  <a:srgbClr val="000000">
                    <a:lumMod val="95000"/>
                    <a:lumOff val="5000"/>
                  </a:srgbClr>
                </a:solidFill>
                <a:latin typeface="Arial"/>
              </a:rPr>
              <a:t>cs</a:t>
            </a:r>
          </a:p>
          <a:p>
            <a:pPr>
              <a:spcBef>
                <a:spcPct val="30000"/>
              </a:spcBef>
            </a:pPr>
            <a:endParaRPr lang="en-US" sz="1350" dirty="0">
              <a:solidFill>
                <a:srgbClr val="000000">
                  <a:lumMod val="95000"/>
                  <a:lumOff val="5000"/>
                </a:srgbClr>
              </a:solidFill>
              <a:latin typeface="Arial"/>
            </a:endParaRPr>
          </a:p>
        </p:txBody>
      </p:sp>
      <p:sp>
        <p:nvSpPr>
          <p:cNvPr id="877570" name="Rectangle 2"/>
          <p:cNvSpPr>
            <a:spLocks noGrp="1" noChangeArrowheads="1"/>
          </p:cNvSpPr>
          <p:nvPr>
            <p:ph type="title"/>
          </p:nvPr>
        </p:nvSpPr>
        <p:spPr/>
        <p:txBody>
          <a:bodyPr/>
          <a:lstStyle/>
          <a:p>
            <a:r>
              <a:rPr lang="en-US" dirty="0"/>
              <a:t>Overview</a:t>
            </a:r>
            <a:endParaRPr lang="en-US" sz="1350" b="0" dirty="0"/>
          </a:p>
        </p:txBody>
      </p:sp>
      <p:sp>
        <p:nvSpPr>
          <p:cNvPr id="39" name="Rectangle 38"/>
          <p:cNvSpPr/>
          <p:nvPr/>
        </p:nvSpPr>
        <p:spPr>
          <a:xfrm>
            <a:off x="470245" y="1314450"/>
            <a:ext cx="1391502" cy="1051454"/>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a:spcBef>
                <a:spcPct val="30000"/>
              </a:spcBef>
              <a:defRPr/>
            </a:pPr>
            <a:endParaRPr lang="en-US" sz="1200" dirty="0">
              <a:solidFill>
                <a:srgbClr val="000000">
                  <a:lumMod val="85000"/>
                  <a:lumOff val="15000"/>
                </a:srgbClr>
              </a:solidFill>
            </a:endParaRPr>
          </a:p>
        </p:txBody>
      </p:sp>
      <p:sp>
        <p:nvSpPr>
          <p:cNvPr id="43" name="Rounded Rectangle 42"/>
          <p:cNvSpPr/>
          <p:nvPr/>
        </p:nvSpPr>
        <p:spPr>
          <a:xfrm>
            <a:off x="522767" y="2048840"/>
            <a:ext cx="944522" cy="217368"/>
          </a:xfrm>
          <a:prstGeom prst="roundRect">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30000"/>
              </a:spcBef>
              <a:defRPr/>
            </a:pPr>
            <a:r>
              <a:rPr lang="en-US" sz="1200" dirty="0">
                <a:solidFill>
                  <a:srgbClr val="FFFFFF"/>
                </a:solidFill>
              </a:rPr>
              <a:t>Analyzer</a:t>
            </a:r>
          </a:p>
        </p:txBody>
      </p:sp>
      <p:sp>
        <p:nvSpPr>
          <p:cNvPr id="44" name="Rounded Rectangle 43"/>
          <p:cNvSpPr/>
          <p:nvPr/>
        </p:nvSpPr>
        <p:spPr>
          <a:xfrm>
            <a:off x="704108" y="1744525"/>
            <a:ext cx="914828" cy="217368"/>
          </a:xfrm>
          <a:prstGeom prst="roundRect">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30000"/>
              </a:spcBef>
              <a:defRPr/>
            </a:pPr>
            <a:r>
              <a:rPr lang="en-US" sz="1200" dirty="0">
                <a:solidFill>
                  <a:srgbClr val="FFFFFF"/>
                </a:solidFill>
              </a:rPr>
              <a:t>Analyzer</a:t>
            </a:r>
          </a:p>
        </p:txBody>
      </p:sp>
      <p:sp>
        <p:nvSpPr>
          <p:cNvPr id="45" name="Rounded Rectangle 44"/>
          <p:cNvSpPr/>
          <p:nvPr/>
        </p:nvSpPr>
        <p:spPr>
          <a:xfrm>
            <a:off x="902594" y="1440211"/>
            <a:ext cx="850445" cy="217368"/>
          </a:xfrm>
          <a:prstGeom prst="roundRect">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30000"/>
              </a:spcBef>
              <a:defRPr/>
            </a:pPr>
            <a:r>
              <a:rPr lang="en-US" sz="1200" dirty="0">
                <a:solidFill>
                  <a:srgbClr val="FFFFFF"/>
                </a:solidFill>
              </a:rPr>
              <a:t>Analyzer</a:t>
            </a:r>
          </a:p>
        </p:txBody>
      </p:sp>
      <p:cxnSp>
        <p:nvCxnSpPr>
          <p:cNvPr id="46" name="Straight Arrow Connector 45"/>
          <p:cNvCxnSpPr/>
          <p:nvPr/>
        </p:nvCxnSpPr>
        <p:spPr>
          <a:xfrm>
            <a:off x="787290" y="934503"/>
            <a:ext cx="6594" cy="815914"/>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47" name="Straight Arrow Connector 46"/>
          <p:cNvCxnSpPr/>
          <p:nvPr/>
        </p:nvCxnSpPr>
        <p:spPr>
          <a:xfrm flipH="1">
            <a:off x="1074663" y="934503"/>
            <a:ext cx="11507" cy="505708"/>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48" name="Straight Arrow Connector 47"/>
          <p:cNvCxnSpPr/>
          <p:nvPr/>
        </p:nvCxnSpPr>
        <p:spPr>
          <a:xfrm flipH="1">
            <a:off x="565876" y="934503"/>
            <a:ext cx="20452" cy="1126316"/>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56" name="Straight Arrow Connector 55"/>
          <p:cNvCxnSpPr>
            <a:stCxn id="45" idx="3"/>
          </p:cNvCxnSpPr>
          <p:nvPr/>
        </p:nvCxnSpPr>
        <p:spPr>
          <a:xfrm>
            <a:off x="1753039" y="1548895"/>
            <a:ext cx="195872" cy="8281"/>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58" name="Straight Arrow Connector 57"/>
          <p:cNvCxnSpPr/>
          <p:nvPr/>
        </p:nvCxnSpPr>
        <p:spPr>
          <a:xfrm flipV="1">
            <a:off x="1467288" y="2161581"/>
            <a:ext cx="460058" cy="1222"/>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Flowchart: Magnetic Disk 66"/>
          <p:cNvSpPr/>
          <p:nvPr/>
        </p:nvSpPr>
        <p:spPr>
          <a:xfrm>
            <a:off x="381440" y="628650"/>
            <a:ext cx="1114478" cy="387376"/>
          </a:xfrm>
          <a:prstGeom prst="flowChartMagneticDisk">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30000"/>
              </a:spcBef>
              <a:defRPr/>
            </a:pPr>
            <a:r>
              <a:rPr lang="en-US" sz="1350" dirty="0">
                <a:solidFill>
                  <a:srgbClr val="000000">
                    <a:lumMod val="85000"/>
                    <a:lumOff val="15000"/>
                  </a:srgbClr>
                </a:solidFill>
              </a:rPr>
              <a:t>Codebases</a:t>
            </a:r>
          </a:p>
          <a:p>
            <a:pPr algn="ctr">
              <a:spcBef>
                <a:spcPct val="30000"/>
              </a:spcBef>
              <a:defRPr/>
            </a:pPr>
            <a:endParaRPr lang="en-US" sz="600" dirty="0">
              <a:solidFill>
                <a:srgbClr val="000000">
                  <a:lumMod val="85000"/>
                  <a:lumOff val="15000"/>
                </a:srgbClr>
              </a:solidFill>
            </a:endParaRPr>
          </a:p>
        </p:txBody>
      </p:sp>
      <p:sp>
        <p:nvSpPr>
          <p:cNvPr id="55" name="Flowchart: Document 54"/>
          <p:cNvSpPr/>
          <p:nvPr/>
        </p:nvSpPr>
        <p:spPr>
          <a:xfrm>
            <a:off x="1977610" y="1700050"/>
            <a:ext cx="1029452" cy="655091"/>
          </a:xfrm>
          <a:prstGeom prst="flowChartDocument">
            <a:avLst/>
          </a:prstGeom>
          <a:gradFill rotWithShape="1">
            <a:gsLst>
              <a:gs pos="0">
                <a:srgbClr val="DAEDEF">
                  <a:shade val="51000"/>
                  <a:satMod val="130000"/>
                </a:srgbClr>
              </a:gs>
              <a:gs pos="80000">
                <a:srgbClr val="DAEDEF">
                  <a:shade val="93000"/>
                  <a:satMod val="130000"/>
                </a:srgbClr>
              </a:gs>
              <a:gs pos="100000">
                <a:srgbClr val="DAEDEF">
                  <a:shade val="94000"/>
                  <a:satMod val="135000"/>
                </a:srgbClr>
              </a:gs>
            </a:gsLst>
            <a:lin ang="16200000" scaled="0"/>
          </a:gra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30000"/>
              </a:spcBef>
              <a:defRPr/>
            </a:pPr>
            <a:endParaRPr lang="en-US" sz="1350" dirty="0">
              <a:solidFill>
                <a:srgbClr val="000000">
                  <a:lumMod val="95000"/>
                  <a:lumOff val="5000"/>
                </a:srgbClr>
              </a:solidFill>
            </a:endParaRPr>
          </a:p>
          <a:p>
            <a:pPr algn="ctr">
              <a:spcBef>
                <a:spcPct val="30000"/>
              </a:spcBef>
              <a:defRPr/>
            </a:pPr>
            <a:r>
              <a:rPr lang="en-US" sz="1350" dirty="0">
                <a:solidFill>
                  <a:srgbClr val="000000">
                    <a:lumMod val="95000"/>
                    <a:lumOff val="5000"/>
                  </a:srgbClr>
                </a:solidFill>
              </a:rPr>
              <a:t>Alerts</a:t>
            </a:r>
          </a:p>
          <a:p>
            <a:pPr algn="ctr">
              <a:spcBef>
                <a:spcPct val="30000"/>
              </a:spcBef>
              <a:defRPr/>
            </a:pPr>
            <a:endParaRPr lang="en-US" sz="1200" dirty="0">
              <a:solidFill>
                <a:srgbClr val="000000">
                  <a:lumMod val="95000"/>
                  <a:lumOff val="5000"/>
                </a:srgbClr>
              </a:solidFill>
            </a:endParaRPr>
          </a:p>
        </p:txBody>
      </p:sp>
      <p:cxnSp>
        <p:nvCxnSpPr>
          <p:cNvPr id="90" name="Straight Arrow Connector 89"/>
          <p:cNvCxnSpPr/>
          <p:nvPr/>
        </p:nvCxnSpPr>
        <p:spPr>
          <a:xfrm>
            <a:off x="2647688" y="2228850"/>
            <a:ext cx="0" cy="456401"/>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50" name="Straight Arrow Connector 49"/>
          <p:cNvCxnSpPr/>
          <p:nvPr/>
        </p:nvCxnSpPr>
        <p:spPr>
          <a:xfrm flipV="1">
            <a:off x="1495917" y="1854507"/>
            <a:ext cx="460058" cy="1222"/>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51" name="Straight Arrow Connector 50"/>
          <p:cNvCxnSpPr/>
          <p:nvPr/>
        </p:nvCxnSpPr>
        <p:spPr>
          <a:xfrm flipV="1">
            <a:off x="3227464" y="1436020"/>
            <a:ext cx="1534712" cy="262566"/>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26" name="TextBox 25"/>
          <p:cNvSpPr txBox="1"/>
          <p:nvPr/>
        </p:nvSpPr>
        <p:spPr>
          <a:xfrm>
            <a:off x="4018126" y="1084391"/>
            <a:ext cx="744050" cy="369332"/>
          </a:xfrm>
          <a:prstGeom prst="rect">
            <a:avLst/>
          </a:prstGeom>
          <a:noFill/>
        </p:spPr>
        <p:txBody>
          <a:bodyPr wrap="none" rtlCol="0">
            <a:spAutoFit/>
          </a:bodyPr>
          <a:lstStyle/>
          <a:p>
            <a:r>
              <a:rPr lang="en-US" b="1" dirty="0">
                <a:solidFill>
                  <a:srgbClr val="FF3B3B"/>
                </a:solidFill>
              </a:rPr>
              <a:t>Today</a:t>
            </a:r>
          </a:p>
        </p:txBody>
      </p:sp>
      <p:sp>
        <p:nvSpPr>
          <p:cNvPr id="59" name="TextBox 58"/>
          <p:cNvSpPr txBox="1"/>
          <p:nvPr/>
        </p:nvSpPr>
        <p:spPr>
          <a:xfrm>
            <a:off x="2674290" y="2343150"/>
            <a:ext cx="1493434" cy="369332"/>
          </a:xfrm>
          <a:prstGeom prst="rect">
            <a:avLst/>
          </a:prstGeom>
          <a:noFill/>
        </p:spPr>
        <p:txBody>
          <a:bodyPr wrap="square" rtlCol="0">
            <a:spAutoFit/>
          </a:bodyPr>
          <a:lstStyle/>
          <a:p>
            <a:r>
              <a:rPr lang="en-US" b="1" dirty="0">
                <a:solidFill>
                  <a:srgbClr val="00E266"/>
                </a:solidFill>
              </a:rPr>
              <a:t>Project Goal</a:t>
            </a:r>
          </a:p>
        </p:txBody>
      </p:sp>
      <p:pic>
        <p:nvPicPr>
          <p:cNvPr id="30" name="Picture 29"/>
          <p:cNvPicPr>
            <a:picLocks noChangeAspect="1"/>
          </p:cNvPicPr>
          <p:nvPr/>
        </p:nvPicPr>
        <p:blipFill>
          <a:blip r:embed="rId4"/>
          <a:stretch>
            <a:fillRect/>
          </a:stretch>
        </p:blipFill>
        <p:spPr>
          <a:xfrm>
            <a:off x="6194840" y="113872"/>
            <a:ext cx="1613711" cy="2138038"/>
          </a:xfrm>
          <a:prstGeom prst="rect">
            <a:avLst/>
          </a:prstGeom>
        </p:spPr>
      </p:pic>
      <p:sp>
        <p:nvSpPr>
          <p:cNvPr id="63" name="TextBox 62"/>
          <p:cNvSpPr txBox="1"/>
          <p:nvPr/>
        </p:nvSpPr>
        <p:spPr>
          <a:xfrm>
            <a:off x="6539082" y="3217376"/>
            <a:ext cx="1149225" cy="300082"/>
          </a:xfrm>
          <a:prstGeom prst="rect">
            <a:avLst/>
          </a:prstGeom>
          <a:noFill/>
        </p:spPr>
        <p:txBody>
          <a:bodyPr wrap="none" rtlCol="0">
            <a:spAutoFit/>
          </a:bodyPr>
          <a:lstStyle/>
          <a:p>
            <a:r>
              <a:rPr lang="en-US" sz="1350" u="sng" dirty="0">
                <a:solidFill>
                  <a:prstClr val="white"/>
                </a:solidFill>
              </a:rPr>
              <a:t>66 effort days</a:t>
            </a:r>
          </a:p>
        </p:txBody>
      </p:sp>
      <p:sp>
        <p:nvSpPr>
          <p:cNvPr id="36" name="Rectangle 35"/>
          <p:cNvSpPr/>
          <p:nvPr/>
        </p:nvSpPr>
        <p:spPr bwMode="auto">
          <a:xfrm>
            <a:off x="6097045" y="2452409"/>
            <a:ext cx="1774508" cy="2166017"/>
          </a:xfrm>
          <a:prstGeom prst="rect">
            <a:avLst/>
          </a:prstGeom>
          <a:solidFill>
            <a:srgbClr val="61FFA8"/>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z="1350" dirty="0">
              <a:solidFill>
                <a:prstClr val="black"/>
              </a:solidFill>
            </a:endParaRPr>
          </a:p>
        </p:txBody>
      </p:sp>
      <p:sp>
        <p:nvSpPr>
          <p:cNvPr id="66" name="TextBox 65"/>
          <p:cNvSpPr txBox="1"/>
          <p:nvPr/>
        </p:nvSpPr>
        <p:spPr>
          <a:xfrm>
            <a:off x="1157920" y="4572000"/>
            <a:ext cx="6843080" cy="207749"/>
          </a:xfrm>
          <a:prstGeom prst="rect">
            <a:avLst/>
          </a:prstGeom>
          <a:noFill/>
        </p:spPr>
        <p:txBody>
          <a:bodyPr wrap="square" rtlCol="0">
            <a:spAutoFit/>
          </a:bodyPr>
          <a:lstStyle/>
          <a:p>
            <a:r>
              <a:rPr lang="en-US" sz="750" dirty="0">
                <a:solidFill>
                  <a:prstClr val="black">
                    <a:lumMod val="50000"/>
                    <a:lumOff val="50000"/>
                  </a:prstClr>
                </a:solidFill>
              </a:rPr>
              <a:t>Image of woman and laptop from http://www.publicdomainpictures.net/view-image.php?image=47526&amp;picture=woman-and-laptop   “Woman And Laptop”</a:t>
            </a:r>
          </a:p>
        </p:txBody>
      </p:sp>
      <p:pic>
        <p:nvPicPr>
          <p:cNvPr id="29" name="Picture 28"/>
          <p:cNvPicPr>
            <a:picLocks noChangeAspect="1"/>
          </p:cNvPicPr>
          <p:nvPr/>
        </p:nvPicPr>
        <p:blipFill>
          <a:blip r:embed="rId5"/>
          <a:stretch>
            <a:fillRect/>
          </a:stretch>
        </p:blipFill>
        <p:spPr>
          <a:xfrm>
            <a:off x="6165855" y="2499478"/>
            <a:ext cx="1658118" cy="2054455"/>
          </a:xfrm>
          <a:prstGeom prst="rect">
            <a:avLst/>
          </a:prstGeom>
        </p:spPr>
      </p:pic>
      <p:cxnSp>
        <p:nvCxnSpPr>
          <p:cNvPr id="61" name="Straight Arrow Connector 60"/>
          <p:cNvCxnSpPr/>
          <p:nvPr/>
        </p:nvCxnSpPr>
        <p:spPr>
          <a:xfrm flipV="1">
            <a:off x="5714470" y="3714750"/>
            <a:ext cx="394235" cy="1"/>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60" name="Straight Arrow Connector 59"/>
          <p:cNvCxnSpPr/>
          <p:nvPr/>
        </p:nvCxnSpPr>
        <p:spPr>
          <a:xfrm>
            <a:off x="5502496" y="1470590"/>
            <a:ext cx="663359" cy="0"/>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18" name="Rectangle 17"/>
          <p:cNvSpPr/>
          <p:nvPr/>
        </p:nvSpPr>
        <p:spPr bwMode="auto">
          <a:xfrm>
            <a:off x="2065179" y="2704609"/>
            <a:ext cx="3614886" cy="1867391"/>
          </a:xfrm>
          <a:prstGeom prst="rect">
            <a:avLst/>
          </a:prstGeom>
          <a:solidFill>
            <a:srgbClr val="61FFA8"/>
          </a:solidFill>
          <a:ln w="38100" cap="flat" cmpd="sng" algn="ctr">
            <a:solidFill>
              <a:schemeClr val="tx1"/>
            </a:solidFill>
            <a:prstDash val="solid"/>
            <a:round/>
            <a:headEnd type="none" w="med" len="med"/>
            <a:tailEnd type="none" w="med" len="med"/>
          </a:ln>
          <a:effectLst/>
        </p:spPr>
        <p:txBody>
          <a:bodyPr vert="horz" wrap="square" lIns="0" tIns="68580" rIns="0" bIns="68580" numCol="1" rtlCol="0" anchor="ctr" anchorCtr="0" compatLnSpc="1">
            <a:prstTxWarp prst="textNoShape">
              <a:avLst/>
            </a:prstTxWarp>
          </a:bodyPr>
          <a:lstStyle/>
          <a:p>
            <a:pPr marL="51435"/>
            <a:r>
              <a:rPr lang="en-US" sz="1350" dirty="0">
                <a:solidFill>
                  <a:prstClr val="black"/>
                </a:solidFill>
              </a:rPr>
              <a:t>Classification algorithm development using “pre-audited” and manually-audited data, that</a:t>
            </a:r>
          </a:p>
          <a:p>
            <a:pPr marL="51435"/>
            <a:r>
              <a:rPr lang="en-US" sz="1350" dirty="0">
                <a:solidFill>
                  <a:prstClr val="black"/>
                </a:solidFill>
                <a:latin typeface="Arial Black" panose="020B0A04020102020204" pitchFamily="34" charset="0"/>
              </a:rPr>
              <a:t>accurately</a:t>
            </a:r>
            <a:r>
              <a:rPr lang="en-US" sz="2100" b="1" dirty="0">
                <a:solidFill>
                  <a:prstClr val="black"/>
                </a:solidFill>
              </a:rPr>
              <a:t> </a:t>
            </a:r>
            <a:r>
              <a:rPr lang="en-US" sz="1350" dirty="0">
                <a:solidFill>
                  <a:prstClr val="black"/>
                </a:solidFill>
                <a:latin typeface="Arial Black" panose="020B0A04020102020204" pitchFamily="34" charset="0"/>
              </a:rPr>
              <a:t>classifies most of the diagnostics as: </a:t>
            </a:r>
          </a:p>
          <a:p>
            <a:pPr marL="15431"/>
            <a:endParaRPr lang="en-US" sz="675" dirty="0">
              <a:solidFill>
                <a:prstClr val="black"/>
              </a:solidFill>
            </a:endParaRPr>
          </a:p>
          <a:p>
            <a:pPr marL="15431"/>
            <a:r>
              <a:rPr lang="en-US" sz="1350" dirty="0">
                <a:solidFill>
                  <a:prstClr val="black"/>
                </a:solidFill>
              </a:rPr>
              <a:t>  </a:t>
            </a:r>
            <a:r>
              <a:rPr lang="en-US" sz="1350" b="1" dirty="0">
                <a:solidFill>
                  <a:prstClr val="black"/>
                </a:solidFill>
              </a:rPr>
              <a:t>Expected True Positive (e-TP) or </a:t>
            </a:r>
          </a:p>
          <a:p>
            <a:pPr marL="15431"/>
            <a:r>
              <a:rPr lang="en-US" sz="1350" b="1" dirty="0">
                <a:solidFill>
                  <a:prstClr val="black"/>
                </a:solidFill>
              </a:rPr>
              <a:t>  Expected False Positive (e-FP)</a:t>
            </a:r>
            <a:r>
              <a:rPr lang="en-US" sz="1350" dirty="0">
                <a:solidFill>
                  <a:prstClr val="black"/>
                </a:solidFill>
              </a:rPr>
              <a:t>, </a:t>
            </a:r>
          </a:p>
          <a:p>
            <a:pPr marL="15431"/>
            <a:r>
              <a:rPr lang="en-US" sz="1350" dirty="0">
                <a:solidFill>
                  <a:prstClr val="black"/>
                </a:solidFill>
              </a:rPr>
              <a:t>  	and </a:t>
            </a:r>
          </a:p>
          <a:p>
            <a:pPr marL="15431"/>
            <a:r>
              <a:rPr lang="en-US" sz="1350" dirty="0">
                <a:solidFill>
                  <a:prstClr val="black"/>
                </a:solidFill>
              </a:rPr>
              <a:t>  the rest as Indeterminate (I) </a:t>
            </a:r>
          </a:p>
        </p:txBody>
      </p:sp>
      <p:sp>
        <p:nvSpPr>
          <p:cNvPr id="2" name="Rectangle 1"/>
          <p:cNvSpPr/>
          <p:nvPr/>
        </p:nvSpPr>
        <p:spPr bwMode="auto">
          <a:xfrm>
            <a:off x="7036689" y="2736305"/>
            <a:ext cx="208042" cy="144445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685800" fontAlgn="base">
              <a:spcBef>
                <a:spcPct val="50000"/>
              </a:spcBef>
              <a:spcAft>
                <a:spcPct val="0"/>
              </a:spcAft>
            </a:pPr>
            <a:endParaRPr lang="en-US" sz="1500" b="1" dirty="0">
              <a:solidFill>
                <a:srgbClr val="000000"/>
              </a:solidFill>
              <a:latin typeface="Arial" charset="0"/>
              <a:ea typeface="ＭＳ Ｐゴシック" pitchFamily="1" charset="-128"/>
            </a:endParaRPr>
          </a:p>
        </p:txBody>
      </p:sp>
      <p:sp>
        <p:nvSpPr>
          <p:cNvPr id="35" name="Rectangle 34"/>
          <p:cNvSpPr/>
          <p:nvPr/>
        </p:nvSpPr>
        <p:spPr bwMode="auto">
          <a:xfrm>
            <a:off x="6650083" y="3791590"/>
            <a:ext cx="198111" cy="389174"/>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685800" fontAlgn="base">
              <a:spcBef>
                <a:spcPct val="50000"/>
              </a:spcBef>
              <a:spcAft>
                <a:spcPct val="0"/>
              </a:spcAft>
            </a:pPr>
            <a:endParaRPr lang="en-US" sz="1500" b="1" dirty="0">
              <a:solidFill>
                <a:srgbClr val="000000"/>
              </a:solidFill>
              <a:latin typeface="Arial" charset="0"/>
              <a:ea typeface="ＭＳ Ｐゴシック" pitchFamily="1" charset="-128"/>
            </a:endParaRPr>
          </a:p>
        </p:txBody>
      </p:sp>
      <p:sp>
        <p:nvSpPr>
          <p:cNvPr id="5" name="Oval 4"/>
          <p:cNvSpPr/>
          <p:nvPr/>
        </p:nvSpPr>
        <p:spPr bwMode="auto">
          <a:xfrm>
            <a:off x="7285836" y="157362"/>
            <a:ext cx="486564" cy="1854059"/>
          </a:xfrm>
          <a:prstGeom prst="ellipse">
            <a:avLst/>
          </a:prstGeom>
          <a:noFill/>
          <a:ln w="57150" cap="flat" cmpd="sng" algn="ctr">
            <a:solidFill>
              <a:srgbClr val="FF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685800" fontAlgn="base">
              <a:spcBef>
                <a:spcPct val="50000"/>
              </a:spcBef>
              <a:spcAft>
                <a:spcPct val="0"/>
              </a:spcAft>
            </a:pPr>
            <a:endParaRPr lang="en-US" sz="1500" b="1" dirty="0">
              <a:solidFill>
                <a:srgbClr val="000000"/>
              </a:solidFill>
              <a:latin typeface="Arial" charset="0"/>
              <a:ea typeface="ＭＳ Ｐゴシック" pitchFamily="1" charset="-128"/>
            </a:endParaRPr>
          </a:p>
        </p:txBody>
      </p:sp>
      <p:sp>
        <p:nvSpPr>
          <p:cNvPr id="40" name="Oval 39"/>
          <p:cNvSpPr/>
          <p:nvPr/>
        </p:nvSpPr>
        <p:spPr bwMode="auto">
          <a:xfrm>
            <a:off x="7313540" y="3791590"/>
            <a:ext cx="454548" cy="485852"/>
          </a:xfrm>
          <a:prstGeom prst="ellipse">
            <a:avLst/>
          </a:prstGeom>
          <a:noFill/>
          <a:ln w="57150" cap="flat" cmpd="sng" algn="ctr">
            <a:solidFill>
              <a:srgbClr val="FFFF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685800" fontAlgn="base">
              <a:spcBef>
                <a:spcPct val="50000"/>
              </a:spcBef>
              <a:spcAft>
                <a:spcPct val="0"/>
              </a:spcAft>
            </a:pPr>
            <a:endParaRPr lang="en-US" sz="1500" b="1" dirty="0">
              <a:solidFill>
                <a:srgbClr val="000000"/>
              </a:solidFill>
              <a:latin typeface="Arial" charset="0"/>
              <a:ea typeface="ＭＳ Ｐゴシック" pitchFamily="1" charset="-128"/>
            </a:endParaRPr>
          </a:p>
        </p:txBody>
      </p:sp>
      <p:sp>
        <p:nvSpPr>
          <p:cNvPr id="49" name="Oval 48"/>
          <p:cNvSpPr/>
          <p:nvPr/>
        </p:nvSpPr>
        <p:spPr bwMode="auto">
          <a:xfrm>
            <a:off x="6572251" y="1251358"/>
            <a:ext cx="692549" cy="734804"/>
          </a:xfrm>
          <a:prstGeom prst="ellipse">
            <a:avLst/>
          </a:prstGeom>
          <a:noFill/>
          <a:ln w="57150" cap="flat" cmpd="sng" algn="ctr">
            <a:solidFill>
              <a:srgbClr val="FFFF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685800" fontAlgn="base">
              <a:spcBef>
                <a:spcPct val="50000"/>
              </a:spcBef>
              <a:spcAft>
                <a:spcPct val="0"/>
              </a:spcAft>
            </a:pPr>
            <a:endParaRPr lang="en-US" sz="1500" b="1" dirty="0">
              <a:solidFill>
                <a:srgbClr val="000000"/>
              </a:solidFill>
              <a:latin typeface="Arial" charset="0"/>
              <a:ea typeface="ＭＳ Ｐゴシック" pitchFamily="1" charset="-128"/>
            </a:endParaRPr>
          </a:p>
        </p:txBody>
      </p:sp>
      <p:sp>
        <p:nvSpPr>
          <p:cNvPr id="3" name="TextBox 2"/>
          <p:cNvSpPr txBox="1"/>
          <p:nvPr/>
        </p:nvSpPr>
        <p:spPr>
          <a:xfrm>
            <a:off x="2146202" y="122706"/>
            <a:ext cx="3165100" cy="553998"/>
          </a:xfrm>
          <a:prstGeom prst="rect">
            <a:avLst/>
          </a:prstGeom>
          <a:solidFill>
            <a:srgbClr val="CCFFFF"/>
          </a:solidFill>
        </p:spPr>
        <p:txBody>
          <a:bodyPr wrap="square" lIns="0" tIns="0" rIns="0" bIns="0" rtlCol="0">
            <a:spAutoFit/>
          </a:bodyPr>
          <a:lstStyle/>
          <a:p>
            <a:r>
              <a:rPr lang="en-US" b="1" dirty="0">
                <a:solidFill>
                  <a:srgbClr val="000000"/>
                </a:solidFill>
                <a:latin typeface="Arial"/>
                <a:cs typeface="Arial"/>
              </a:rPr>
              <a:t>Problem: </a:t>
            </a:r>
            <a:r>
              <a:rPr lang="en-US" dirty="0">
                <a:solidFill>
                  <a:srgbClr val="000000"/>
                </a:solidFill>
                <a:latin typeface="Arial"/>
                <a:cs typeface="Arial"/>
              </a:rPr>
              <a:t>too many alerts</a:t>
            </a:r>
          </a:p>
          <a:p>
            <a:r>
              <a:rPr lang="en-US" b="1" dirty="0">
                <a:solidFill>
                  <a:srgbClr val="000000"/>
                </a:solidFill>
                <a:latin typeface="Arial"/>
                <a:cs typeface="Arial"/>
              </a:rPr>
              <a:t>Solution: </a:t>
            </a:r>
            <a:r>
              <a:rPr lang="en-US" dirty="0">
                <a:solidFill>
                  <a:srgbClr val="000000"/>
                </a:solidFill>
                <a:latin typeface="Arial"/>
                <a:cs typeface="Arial"/>
              </a:rPr>
              <a:t>automate handling</a:t>
            </a:r>
          </a:p>
        </p:txBody>
      </p:sp>
    </p:spTree>
    <p:extLst>
      <p:ext uri="{BB962C8B-B14F-4D97-AF65-F5344CB8AC3E}">
        <p14:creationId xmlns:p14="http://schemas.microsoft.com/office/powerpoint/2010/main" val="194143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0" grpId="0" animBg="1"/>
      <p:bldP spid="4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Machine Learning with Static Analysis Audit Archives</a:t>
            </a:r>
          </a:p>
        </p:txBody>
      </p:sp>
      <p:sp>
        <p:nvSpPr>
          <p:cNvPr id="4" name="Rectangle 2"/>
          <p:cNvSpPr txBox="1">
            <a:spLocks noChangeArrowheads="1"/>
          </p:cNvSpPr>
          <p:nvPr/>
        </p:nvSpPr>
        <p:spPr>
          <a:xfrm>
            <a:off x="404882" y="680797"/>
            <a:ext cx="5426869" cy="290849"/>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endParaRPr lang="en-US" sz="1350" dirty="0">
              <a:solidFill>
                <a:srgbClr val="000000"/>
              </a:solidFill>
            </a:endParaRPr>
          </a:p>
        </p:txBody>
      </p:sp>
      <p:sp>
        <p:nvSpPr>
          <p:cNvPr id="17" name="TextBox 16"/>
          <p:cNvSpPr txBox="1"/>
          <p:nvPr/>
        </p:nvSpPr>
        <p:spPr>
          <a:xfrm>
            <a:off x="293916" y="616431"/>
            <a:ext cx="4275605" cy="923330"/>
          </a:xfrm>
          <a:prstGeom prst="rect">
            <a:avLst/>
          </a:prstGeom>
          <a:noFill/>
        </p:spPr>
        <p:txBody>
          <a:bodyPr wrap="square" rtlCol="0">
            <a:spAutoFit/>
          </a:bodyPr>
          <a:lstStyle/>
          <a:p>
            <a:r>
              <a:rPr lang="en-US" u="sng" dirty="0">
                <a:solidFill>
                  <a:prstClr val="black"/>
                </a:solidFill>
              </a:rPr>
              <a:t>Combined use of</a:t>
            </a:r>
            <a:r>
              <a:rPr lang="en-US" dirty="0">
                <a:solidFill>
                  <a:prstClr val="black"/>
                </a:solidFill>
              </a:rPr>
              <a:t>:  </a:t>
            </a:r>
          </a:p>
          <a:p>
            <a:r>
              <a:rPr lang="en-US" dirty="0">
                <a:solidFill>
                  <a:prstClr val="black"/>
                </a:solidFill>
              </a:rPr>
              <a:t>1) multiple analyzers, 2) variety of features, 3) competing classification techniques</a:t>
            </a:r>
          </a:p>
        </p:txBody>
      </p:sp>
      <p:sp>
        <p:nvSpPr>
          <p:cNvPr id="14" name="TextBox 13"/>
          <p:cNvSpPr txBox="1"/>
          <p:nvPr/>
        </p:nvSpPr>
        <p:spPr>
          <a:xfrm>
            <a:off x="5906938" y="760452"/>
            <a:ext cx="2937749" cy="553998"/>
          </a:xfrm>
          <a:prstGeom prst="rect">
            <a:avLst/>
          </a:prstGeom>
          <a:solidFill>
            <a:srgbClr val="CCFFFF"/>
          </a:solidFill>
        </p:spPr>
        <p:txBody>
          <a:bodyPr wrap="square" lIns="0" tIns="0" rIns="0" bIns="0" rtlCol="0">
            <a:spAutoFit/>
          </a:bodyPr>
          <a:lstStyle/>
          <a:p>
            <a:r>
              <a:rPr lang="en-US" b="1" dirty="0">
                <a:solidFill>
                  <a:srgbClr val="000000"/>
                </a:solidFill>
                <a:latin typeface="Arial"/>
                <a:cs typeface="Arial"/>
              </a:rPr>
              <a:t>Problem: </a:t>
            </a:r>
            <a:r>
              <a:rPr lang="en-US" dirty="0">
                <a:solidFill>
                  <a:srgbClr val="000000"/>
                </a:solidFill>
                <a:latin typeface="Arial"/>
                <a:cs typeface="Arial"/>
              </a:rPr>
              <a:t>too many alerts</a:t>
            </a:r>
          </a:p>
          <a:p>
            <a:r>
              <a:rPr lang="en-US" b="1" dirty="0">
                <a:solidFill>
                  <a:srgbClr val="000000"/>
                </a:solidFill>
                <a:latin typeface="Arial"/>
                <a:cs typeface="Arial"/>
              </a:rPr>
              <a:t>Solution: </a:t>
            </a:r>
            <a:r>
              <a:rPr lang="en-US" dirty="0">
                <a:solidFill>
                  <a:srgbClr val="000000"/>
                </a:solidFill>
                <a:latin typeface="Arial"/>
                <a:cs typeface="Arial"/>
              </a:rPr>
              <a:t>automate handling</a:t>
            </a:r>
          </a:p>
        </p:txBody>
      </p:sp>
      <p:graphicFrame>
        <p:nvGraphicFramePr>
          <p:cNvPr id="13" name="Table 12"/>
          <p:cNvGraphicFramePr>
            <a:graphicFrameLocks noGrp="1" noChangeAspect="1"/>
          </p:cNvGraphicFramePr>
          <p:nvPr/>
        </p:nvGraphicFramePr>
        <p:xfrm>
          <a:off x="5937776" y="1437138"/>
          <a:ext cx="2819752" cy="1295741"/>
        </p:xfrm>
        <a:graphic>
          <a:graphicData uri="http://schemas.openxmlformats.org/drawingml/2006/table">
            <a:tbl>
              <a:tblPr/>
              <a:tblGrid>
                <a:gridCol w="2819752">
                  <a:extLst>
                    <a:ext uri="{9D8B030D-6E8A-4147-A177-3AD203B41FA5}">
                      <a16:colId xmlns:a16="http://schemas.microsoft.com/office/drawing/2014/main" val="20000"/>
                    </a:ext>
                  </a:extLst>
                </a:gridCol>
              </a:tblGrid>
              <a:tr h="223389">
                <a:tc>
                  <a:txBody>
                    <a:bodyPr/>
                    <a:lstStyle/>
                    <a:p>
                      <a:pPr algn="l" fontAlgn="b"/>
                      <a:r>
                        <a:rPr lang="en-US" sz="1300" b="1" i="0" u="none" strike="noStrike" dirty="0">
                          <a:solidFill>
                            <a:schemeClr val="bg1"/>
                          </a:solidFill>
                          <a:effectLst/>
                          <a:latin typeface="Calibri" panose="020F0502020204030204" pitchFamily="34" charset="0"/>
                        </a:rPr>
                        <a:t>Competing Classifiers to Test</a:t>
                      </a:r>
                    </a:p>
                  </a:txBody>
                  <a:tcPr marL="5945" marR="5945" marT="59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223389">
                <a:tc>
                  <a:txBody>
                    <a:bodyPr/>
                    <a:lstStyle/>
                    <a:p>
                      <a:pPr algn="l" fontAlgn="b"/>
                      <a:r>
                        <a:rPr lang="en-US" sz="1300" b="0" i="0" u="none" strike="noStrike" dirty="0">
                          <a:solidFill>
                            <a:srgbClr val="000000"/>
                          </a:solidFill>
                          <a:effectLst/>
                          <a:latin typeface="Calibri" panose="020F0502020204030204" pitchFamily="34" charset="0"/>
                        </a:rPr>
                        <a:t>Lasso Logistic Regression</a:t>
                      </a:r>
                    </a:p>
                  </a:txBody>
                  <a:tcPr marL="5945" marR="5945" marT="594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6793">
                <a:tc>
                  <a:txBody>
                    <a:bodyPr/>
                    <a:lstStyle/>
                    <a:p>
                      <a:pPr algn="l" fontAlgn="b"/>
                      <a:r>
                        <a:rPr lang="en-US" sz="1300" b="0" i="0" u="none" strike="noStrike" dirty="0">
                          <a:solidFill>
                            <a:srgbClr val="000000"/>
                          </a:solidFill>
                          <a:effectLst/>
                          <a:latin typeface="Calibri" panose="020F0502020204030204" pitchFamily="34" charset="0"/>
                        </a:rPr>
                        <a:t>CART (Classification and Regression Trees)</a:t>
                      </a:r>
                    </a:p>
                  </a:txBody>
                  <a:tcPr marL="5945" marR="5945" marT="594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3389">
                <a:tc>
                  <a:txBody>
                    <a:bodyPr/>
                    <a:lstStyle/>
                    <a:p>
                      <a:pPr algn="l" fontAlgn="b"/>
                      <a:r>
                        <a:rPr lang="en-US" sz="1300" b="0" i="0" u="none" strike="noStrike" dirty="0">
                          <a:solidFill>
                            <a:srgbClr val="000000"/>
                          </a:solidFill>
                          <a:effectLst/>
                          <a:latin typeface="Calibri" panose="020F0502020204030204" pitchFamily="34" charset="0"/>
                        </a:rPr>
                        <a:t>Random Forest</a:t>
                      </a:r>
                    </a:p>
                  </a:txBody>
                  <a:tcPr marL="5945" marR="5945" marT="594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3389">
                <a:tc>
                  <a:txBody>
                    <a:bodyPr/>
                    <a:lstStyle/>
                    <a:p>
                      <a:pPr algn="l" fontAlgn="b"/>
                      <a:r>
                        <a:rPr lang="en-US" sz="1300" b="0" i="0" u="none" strike="noStrike" dirty="0">
                          <a:solidFill>
                            <a:srgbClr val="000000"/>
                          </a:solidFill>
                          <a:effectLst/>
                          <a:latin typeface="Calibri" panose="020F0502020204030204" pitchFamily="34" charset="0"/>
                        </a:rPr>
                        <a:t>Extreme Gradient Boosting (XGBoost)</a:t>
                      </a:r>
                    </a:p>
                  </a:txBody>
                  <a:tcPr marL="5945" marR="5945" marT="594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nvGraphicFramePr>
        <p:xfrm>
          <a:off x="5937775" y="2934136"/>
          <a:ext cx="2787125" cy="1428455"/>
        </p:xfrm>
        <a:graphic>
          <a:graphicData uri="http://schemas.openxmlformats.org/drawingml/2006/table">
            <a:tbl>
              <a:tblPr/>
              <a:tblGrid>
                <a:gridCol w="2787125">
                  <a:extLst>
                    <a:ext uri="{9D8B030D-6E8A-4147-A177-3AD203B41FA5}">
                      <a16:colId xmlns:a16="http://schemas.microsoft.com/office/drawing/2014/main" val="20000"/>
                    </a:ext>
                  </a:extLst>
                </a:gridCol>
              </a:tblGrid>
              <a:tr h="201483">
                <a:tc>
                  <a:txBody>
                    <a:bodyPr/>
                    <a:lstStyle/>
                    <a:p>
                      <a:pPr algn="l" fontAlgn="b"/>
                      <a:r>
                        <a:rPr lang="en-US" sz="1300" b="1" i="0" u="none" strike="noStrike" dirty="0">
                          <a:solidFill>
                            <a:schemeClr val="bg1"/>
                          </a:solidFill>
                          <a:effectLst/>
                          <a:latin typeface="Calibri" panose="020F0502020204030204" pitchFamily="34" charset="0"/>
                        </a:rPr>
                        <a:t>Some</a:t>
                      </a:r>
                      <a:r>
                        <a:rPr lang="en-US" sz="1300" b="1" i="0" u="none" strike="noStrike" baseline="0" dirty="0">
                          <a:solidFill>
                            <a:schemeClr val="bg1"/>
                          </a:solidFill>
                          <a:effectLst/>
                          <a:latin typeface="Calibri" panose="020F0502020204030204" pitchFamily="34" charset="0"/>
                        </a:rPr>
                        <a:t> of the f</a:t>
                      </a:r>
                      <a:r>
                        <a:rPr lang="en-US" sz="1300" b="1" i="0" u="none" strike="noStrike" dirty="0">
                          <a:solidFill>
                            <a:schemeClr val="bg1"/>
                          </a:solidFill>
                          <a:effectLst/>
                          <a:latin typeface="Calibri" panose="020F0502020204030204" pitchFamily="34" charset="0"/>
                        </a:rPr>
                        <a:t>eatures</a:t>
                      </a:r>
                      <a:r>
                        <a:rPr lang="en-US" sz="1300" b="1" i="0" u="none" strike="noStrike" baseline="0" dirty="0">
                          <a:solidFill>
                            <a:schemeClr val="bg1"/>
                          </a:solidFill>
                          <a:effectLst/>
                          <a:latin typeface="Calibri" panose="020F0502020204030204" pitchFamily="34" charset="0"/>
                        </a:rPr>
                        <a:t> used (many more)</a:t>
                      </a:r>
                      <a:endParaRPr lang="en-US" sz="1300" b="1" i="0" u="none" strike="noStrike" dirty="0">
                        <a:solidFill>
                          <a:schemeClr val="bg1"/>
                        </a:solidFill>
                        <a:effectLst/>
                        <a:latin typeface="Calibri" panose="020F0502020204030204" pitchFamily="34" charset="0"/>
                      </a:endParaRPr>
                    </a:p>
                  </a:txBody>
                  <a:tcPr marL="5945" marR="5945" marT="59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201483">
                <a:tc>
                  <a:txBody>
                    <a:bodyPr/>
                    <a:lstStyle/>
                    <a:p>
                      <a:pPr algn="l" fontAlgn="b"/>
                      <a:r>
                        <a:rPr lang="en-US" sz="1300" b="0" i="0" u="none" strike="noStrike" dirty="0">
                          <a:solidFill>
                            <a:srgbClr val="000000"/>
                          </a:solidFill>
                          <a:effectLst/>
                          <a:latin typeface="Calibri" panose="020F0502020204030204" pitchFamily="34" charset="0"/>
                        </a:rPr>
                        <a:t>Analysis tools used</a:t>
                      </a:r>
                    </a:p>
                  </a:txBody>
                  <a:tcPr marL="5945" marR="5945" marT="594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1483">
                <a:tc>
                  <a:txBody>
                    <a:bodyPr/>
                    <a:lstStyle/>
                    <a:p>
                      <a:pPr algn="l" fontAlgn="b"/>
                      <a:r>
                        <a:rPr lang="en-US" sz="1300" b="0" i="0" u="none" strike="noStrike" dirty="0">
                          <a:solidFill>
                            <a:srgbClr val="000000"/>
                          </a:solidFill>
                          <a:effectLst/>
                          <a:latin typeface="Calibri" panose="020F0502020204030204" pitchFamily="34" charset="0"/>
                        </a:rPr>
                        <a:t>Significant LOC</a:t>
                      </a:r>
                    </a:p>
                  </a:txBody>
                  <a:tcPr marL="5945" marR="5945" marT="594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1483">
                <a:tc>
                  <a:txBody>
                    <a:bodyPr/>
                    <a:lstStyle/>
                    <a:p>
                      <a:pPr algn="l" fontAlgn="b"/>
                      <a:r>
                        <a:rPr lang="en-US" sz="1300" b="0" i="0" u="none" strike="noStrike" dirty="0">
                          <a:solidFill>
                            <a:srgbClr val="000000"/>
                          </a:solidFill>
                          <a:effectLst/>
                          <a:latin typeface="Calibri" panose="020F0502020204030204" pitchFamily="34" charset="0"/>
                        </a:rPr>
                        <a:t>Complexity</a:t>
                      </a:r>
                    </a:p>
                  </a:txBody>
                  <a:tcPr marL="5945" marR="5945" marT="5945"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1483">
                <a:tc>
                  <a:txBody>
                    <a:bodyPr/>
                    <a:lstStyle/>
                    <a:p>
                      <a:pPr algn="l" fontAlgn="b"/>
                      <a:r>
                        <a:rPr lang="en-US" sz="1300" b="0" i="0" u="none" strike="noStrike" dirty="0">
                          <a:solidFill>
                            <a:srgbClr val="000000"/>
                          </a:solidFill>
                          <a:effectLst/>
                          <a:latin typeface="Calibri" panose="020F0502020204030204" pitchFamily="34" charset="0"/>
                        </a:rPr>
                        <a:t>Coupling</a:t>
                      </a:r>
                    </a:p>
                  </a:txBody>
                  <a:tcPr marL="5945" marR="5945" marT="594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1483">
                <a:tc>
                  <a:txBody>
                    <a:bodyPr/>
                    <a:lstStyle/>
                    <a:p>
                      <a:pPr algn="l" fontAlgn="b"/>
                      <a:r>
                        <a:rPr lang="en-US" sz="1300" b="0" i="0" u="none" strike="noStrike" dirty="0">
                          <a:solidFill>
                            <a:srgbClr val="000000"/>
                          </a:solidFill>
                          <a:effectLst/>
                          <a:latin typeface="Calibri" panose="020F0502020204030204" pitchFamily="34" charset="0"/>
                        </a:rPr>
                        <a:t>Cohesion</a:t>
                      </a:r>
                    </a:p>
                  </a:txBody>
                  <a:tcPr marL="5945" marR="5945" marT="594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01483">
                <a:tc>
                  <a:txBody>
                    <a:bodyPr/>
                    <a:lstStyle/>
                    <a:p>
                      <a:pPr algn="l" fontAlgn="b"/>
                      <a:r>
                        <a:rPr lang="en-US" sz="1300" b="0" i="0" u="none" strike="noStrike" dirty="0">
                          <a:solidFill>
                            <a:srgbClr val="000000"/>
                          </a:solidFill>
                          <a:effectLst/>
                          <a:latin typeface="Calibri" panose="020F0502020204030204" pitchFamily="34" charset="0"/>
                        </a:rPr>
                        <a:t>SEI coding rule</a:t>
                      </a:r>
                    </a:p>
                  </a:txBody>
                  <a:tcPr marL="5945" marR="5945" marT="594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pic>
        <p:nvPicPr>
          <p:cNvPr id="19" name="Picture 18"/>
          <p:cNvPicPr>
            <a:picLocks noChangeAspect="1"/>
          </p:cNvPicPr>
          <p:nvPr/>
        </p:nvPicPr>
        <p:blipFill>
          <a:blip r:embed="rId3"/>
          <a:stretch>
            <a:fillRect/>
          </a:stretch>
        </p:blipFill>
        <p:spPr>
          <a:xfrm>
            <a:off x="369977" y="1857375"/>
            <a:ext cx="5377337" cy="2516217"/>
          </a:xfrm>
          <a:prstGeom prst="rect">
            <a:avLst/>
          </a:prstGeom>
        </p:spPr>
      </p:pic>
    </p:spTree>
    <p:extLst>
      <p:ext uri="{BB962C8B-B14F-4D97-AF65-F5344CB8AC3E}">
        <p14:creationId xmlns:p14="http://schemas.microsoft.com/office/powerpoint/2010/main" val="2524847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Used for Classifiers</a:t>
            </a:r>
          </a:p>
        </p:txBody>
      </p:sp>
      <p:sp>
        <p:nvSpPr>
          <p:cNvPr id="3" name="Content Placeholder 2"/>
          <p:cNvSpPr>
            <a:spLocks noGrp="1"/>
          </p:cNvSpPr>
          <p:nvPr>
            <p:ph sz="half" idx="1"/>
          </p:nvPr>
        </p:nvSpPr>
        <p:spPr/>
        <p:txBody>
          <a:bodyPr/>
          <a:lstStyle/>
          <a:p>
            <a:r>
              <a:rPr lang="en-US" dirty="0"/>
              <a:t>Data used to create and validate classifiers: </a:t>
            </a:r>
          </a:p>
          <a:p>
            <a:pPr lvl="1"/>
            <a:r>
              <a:rPr lang="en-US" dirty="0"/>
              <a:t>CERT-audited alerts: </a:t>
            </a:r>
          </a:p>
          <a:p>
            <a:pPr lvl="2"/>
            <a:r>
              <a:rPr lang="en-US" dirty="0"/>
              <a:t>~7,500 audited alerts </a:t>
            </a:r>
          </a:p>
          <a:p>
            <a:pPr lvl="1"/>
            <a:r>
              <a:rPr lang="en-US" dirty="0"/>
              <a:t>3 collaborators audit their own codebases with our auditing research prototype tool “enhanced </a:t>
            </a:r>
            <a:r>
              <a:rPr lang="en-US" dirty="0" err="1"/>
              <a:t>SCALe</a:t>
            </a:r>
            <a:r>
              <a:rPr lang="en-US" dirty="0"/>
              <a:t>”</a:t>
            </a:r>
          </a:p>
          <a:p>
            <a:pPr lvl="2"/>
            <a:endParaRPr lang="en-US" dirty="0"/>
          </a:p>
          <a:p>
            <a:endParaRPr lang="en-US" dirty="0"/>
          </a:p>
        </p:txBody>
      </p:sp>
      <p:sp>
        <p:nvSpPr>
          <p:cNvPr id="4" name="Content Placeholder 3"/>
          <p:cNvSpPr>
            <a:spLocks noGrp="1"/>
          </p:cNvSpPr>
          <p:nvPr>
            <p:ph sz="half" idx="2"/>
          </p:nvPr>
        </p:nvSpPr>
        <p:spPr>
          <a:xfrm>
            <a:off x="4659217" y="807673"/>
            <a:ext cx="4065683" cy="3713192"/>
          </a:xfrm>
        </p:spPr>
        <p:txBody>
          <a:bodyPr>
            <a:normAutofit/>
          </a:bodyPr>
          <a:lstStyle/>
          <a:p>
            <a:r>
              <a:rPr lang="en-US" dirty="0"/>
              <a:t>We pooled data (CERT + collaborators) and segmented it: </a:t>
            </a:r>
          </a:p>
          <a:p>
            <a:pPr lvl="1"/>
            <a:r>
              <a:rPr lang="en-US" dirty="0"/>
              <a:t>Segment 1 (70% of data): train model</a:t>
            </a:r>
          </a:p>
          <a:p>
            <a:pPr lvl="1"/>
            <a:r>
              <a:rPr lang="en-US" dirty="0"/>
              <a:t>Segment 2 (30% of data): testing</a:t>
            </a:r>
          </a:p>
          <a:p>
            <a:r>
              <a:rPr lang="en-US" dirty="0"/>
              <a:t>Added classifier variations on dataset:</a:t>
            </a:r>
          </a:p>
          <a:p>
            <a:pPr lvl="1"/>
            <a:r>
              <a:rPr lang="en-US" dirty="0"/>
              <a:t>Per-rule</a:t>
            </a:r>
          </a:p>
          <a:p>
            <a:pPr lvl="1"/>
            <a:r>
              <a:rPr lang="en-US" dirty="0"/>
              <a:t>Per-language</a:t>
            </a:r>
          </a:p>
          <a:p>
            <a:pPr lvl="1"/>
            <a:r>
              <a:rPr lang="en-US" dirty="0"/>
              <a:t>With/without tools</a:t>
            </a:r>
          </a:p>
          <a:p>
            <a:pPr lvl="1"/>
            <a:r>
              <a:rPr lang="en-US" dirty="0"/>
              <a:t>Others</a:t>
            </a:r>
          </a:p>
          <a:p>
            <a:endParaRPr lang="en-US" dirty="0"/>
          </a:p>
          <a:p>
            <a:endParaRPr lang="en-US" dirty="0"/>
          </a:p>
        </p:txBody>
      </p:sp>
    </p:spTree>
    <p:extLst>
      <p:ext uri="{BB962C8B-B14F-4D97-AF65-F5344CB8AC3E}">
        <p14:creationId xmlns:p14="http://schemas.microsoft.com/office/powerpoint/2010/main" val="2571715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CERT- Audited Archives Characterization</a:t>
            </a:r>
          </a:p>
        </p:txBody>
      </p:sp>
      <p:sp>
        <p:nvSpPr>
          <p:cNvPr id="6" name="Content Placeholder 5"/>
          <p:cNvSpPr>
            <a:spLocks noGrp="1"/>
          </p:cNvSpPr>
          <p:nvPr>
            <p:ph idx="1"/>
          </p:nvPr>
        </p:nvSpPr>
        <p:spPr>
          <a:xfrm>
            <a:off x="401934" y="811319"/>
            <a:ext cx="5206931" cy="3670874"/>
          </a:xfrm>
        </p:spPr>
        <p:txBody>
          <a:bodyPr/>
          <a:lstStyle/>
          <a:p>
            <a:pPr lvl="1"/>
            <a:r>
              <a:rPr lang="en-US" dirty="0"/>
              <a:t>58 CERT coding rules with 20 or more audited (labeled) alerts</a:t>
            </a:r>
          </a:p>
          <a:p>
            <a:pPr lvl="1"/>
            <a:r>
              <a:rPr lang="en-US" dirty="0"/>
              <a:t>25 rules all (or nearly all) determined one way (True or False)</a:t>
            </a:r>
          </a:p>
          <a:p>
            <a:pPr lvl="1"/>
            <a:r>
              <a:rPr lang="en-US" dirty="0"/>
              <a:t>Other 324 CERT rules have little or no labeled data</a:t>
            </a:r>
          </a:p>
          <a:p>
            <a:pPr lvl="1"/>
            <a:r>
              <a:rPr lang="en-US" dirty="0"/>
              <a:t>Labeled data for 158 of 382 CERT rules</a:t>
            </a:r>
          </a:p>
          <a:p>
            <a:pPr lvl="1"/>
            <a:r>
              <a:rPr lang="en-US" dirty="0"/>
              <a:t>2,487 True and 4,980 False</a:t>
            </a:r>
          </a:p>
          <a:p>
            <a:endParaRPr lang="en-US" dirty="0"/>
          </a:p>
        </p:txBody>
      </p:sp>
      <p:graphicFrame>
        <p:nvGraphicFramePr>
          <p:cNvPr id="7" name="Object 6"/>
          <p:cNvGraphicFramePr>
            <a:graphicFrameLocks noChangeAspect="1"/>
          </p:cNvGraphicFramePr>
          <p:nvPr/>
        </p:nvGraphicFramePr>
        <p:xfrm>
          <a:off x="5522009" y="661309"/>
          <a:ext cx="3634238" cy="3193263"/>
        </p:xfrm>
        <a:graphic>
          <a:graphicData uri="http://schemas.openxmlformats.org/presentationml/2006/ole">
            <mc:AlternateContent xmlns:mc="http://schemas.openxmlformats.org/markup-compatibility/2006">
              <mc:Choice xmlns:v="urn:schemas-microsoft-com:vml" Requires="v">
                <p:oleObj spid="_x0000_s1137" name="Acrobat Document" r:id="rId3" imgW="3034979" imgH="2666692" progId="Acrobat.Document.DC">
                  <p:embed/>
                </p:oleObj>
              </mc:Choice>
              <mc:Fallback>
                <p:oleObj name="Acrobat Document" r:id="rId3" imgW="3034979" imgH="2666692" progId="Acrobat.Document.DC">
                  <p:embed/>
                  <p:pic>
                    <p:nvPicPr>
                      <p:cNvPr id="0" name=""/>
                      <p:cNvPicPr/>
                      <p:nvPr/>
                    </p:nvPicPr>
                    <p:blipFill>
                      <a:blip r:embed="rId4"/>
                      <a:stretch>
                        <a:fillRect/>
                      </a:stretch>
                    </p:blipFill>
                    <p:spPr>
                      <a:xfrm>
                        <a:off x="5522009" y="661309"/>
                        <a:ext cx="3634238" cy="3193263"/>
                      </a:xfrm>
                      <a:prstGeom prst="rect">
                        <a:avLst/>
                      </a:prstGeom>
                    </p:spPr>
                  </p:pic>
                </p:oleObj>
              </mc:Fallback>
            </mc:AlternateContent>
          </a:graphicData>
        </a:graphic>
      </p:graphicFrame>
    </p:spTree>
    <p:extLst>
      <p:ext uri="{BB962C8B-B14F-4D97-AF65-F5344CB8AC3E}">
        <p14:creationId xmlns:p14="http://schemas.microsoft.com/office/powerpoint/2010/main" val="2778401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Archive sanitizer: enabled collaborator data use</a:t>
            </a:r>
          </a:p>
        </p:txBody>
      </p:sp>
      <p:sp>
        <p:nvSpPr>
          <p:cNvPr id="3" name="Content Placeholder 2"/>
          <p:cNvSpPr>
            <a:spLocks noGrp="1"/>
          </p:cNvSpPr>
          <p:nvPr>
            <p:ph idx="1"/>
          </p:nvPr>
        </p:nvSpPr>
        <p:spPr/>
        <p:txBody>
          <a:bodyPr>
            <a:normAutofit lnSpcReduction="10000"/>
          </a:bodyPr>
          <a:lstStyle/>
          <a:p>
            <a:r>
              <a:rPr lang="en-US" dirty="0"/>
              <a:t>Added data sanitizer to “enhanced </a:t>
            </a:r>
            <a:r>
              <a:rPr lang="en-US" dirty="0" err="1"/>
              <a:t>SCALe</a:t>
            </a:r>
            <a:r>
              <a:rPr lang="en-US" dirty="0"/>
              <a:t>”</a:t>
            </a:r>
          </a:p>
          <a:p>
            <a:pPr lvl="1"/>
            <a:r>
              <a:rPr lang="en-US" dirty="0"/>
              <a:t>Anonymizes sensitive fields</a:t>
            </a:r>
          </a:p>
          <a:p>
            <a:pPr lvl="1"/>
            <a:r>
              <a:rPr lang="en-US" dirty="0"/>
              <a:t>SHA-256 hash with salt</a:t>
            </a:r>
          </a:p>
          <a:p>
            <a:pPr lvl="1"/>
            <a:r>
              <a:rPr lang="en-US" dirty="0"/>
              <a:t>Enables analysis of features correlated with alert confidence</a:t>
            </a:r>
          </a:p>
          <a:p>
            <a:r>
              <a:rPr lang="en-US" dirty="0"/>
              <a:t>Audit archive for project is in a database</a:t>
            </a:r>
          </a:p>
          <a:p>
            <a:pPr lvl="1"/>
            <a:r>
              <a:rPr lang="en-US" dirty="0"/>
              <a:t>DB fields may contain sensitive information</a:t>
            </a:r>
          </a:p>
          <a:p>
            <a:pPr lvl="1"/>
            <a:r>
              <a:rPr lang="en-US" dirty="0"/>
              <a:t>Sanitizing script anonymizes or discards fields</a:t>
            </a:r>
          </a:p>
          <a:p>
            <a:pPr lvl="2"/>
            <a:r>
              <a:rPr lang="en-US" dirty="0">
                <a:solidFill>
                  <a:srgbClr val="C00000"/>
                </a:solidFill>
              </a:rPr>
              <a:t>Diagnostic message</a:t>
            </a:r>
          </a:p>
          <a:p>
            <a:pPr lvl="2"/>
            <a:r>
              <a:rPr lang="en-US" dirty="0">
                <a:solidFill>
                  <a:srgbClr val="C00000"/>
                </a:solidFill>
              </a:rPr>
              <a:t>Path, including directories and filename</a:t>
            </a:r>
          </a:p>
          <a:p>
            <a:pPr lvl="2"/>
            <a:r>
              <a:rPr lang="en-US" dirty="0">
                <a:solidFill>
                  <a:srgbClr val="C00000"/>
                </a:solidFill>
              </a:rPr>
              <a:t>Function name</a:t>
            </a:r>
          </a:p>
          <a:p>
            <a:pPr lvl="2"/>
            <a:r>
              <a:rPr lang="en-US" dirty="0">
                <a:solidFill>
                  <a:srgbClr val="C00000"/>
                </a:solidFill>
              </a:rPr>
              <a:t>Class name</a:t>
            </a:r>
          </a:p>
          <a:p>
            <a:pPr lvl="2"/>
            <a:r>
              <a:rPr lang="en-US" dirty="0">
                <a:solidFill>
                  <a:srgbClr val="C00000"/>
                </a:solidFill>
              </a:rPr>
              <a:t>Namespace/package</a:t>
            </a:r>
          </a:p>
          <a:p>
            <a:pPr lvl="2"/>
            <a:r>
              <a:rPr lang="en-US" dirty="0">
                <a:solidFill>
                  <a:srgbClr val="C00000"/>
                </a:solidFill>
              </a:rPr>
              <a:t>Project filename</a:t>
            </a:r>
          </a:p>
          <a:p>
            <a:endParaRPr lang="en-US" dirty="0"/>
          </a:p>
        </p:txBody>
      </p:sp>
    </p:spTree>
    <p:extLst>
      <p:ext uri="{BB962C8B-B14F-4D97-AF65-F5344CB8AC3E}">
        <p14:creationId xmlns:p14="http://schemas.microsoft.com/office/powerpoint/2010/main" val="4016071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Classifier Result Highlights: Data All Sources</a:t>
            </a:r>
          </a:p>
        </p:txBody>
      </p:sp>
      <p:sp>
        <p:nvSpPr>
          <p:cNvPr id="3" name="Content Placeholder 2"/>
          <p:cNvSpPr>
            <a:spLocks noGrp="1"/>
          </p:cNvSpPr>
          <p:nvPr>
            <p:ph idx="1"/>
          </p:nvPr>
        </p:nvSpPr>
        <p:spPr>
          <a:xfrm>
            <a:off x="3377131" y="605462"/>
            <a:ext cx="5641139" cy="3739051"/>
          </a:xfrm>
        </p:spPr>
        <p:txBody>
          <a:bodyPr>
            <a:normAutofit/>
          </a:bodyPr>
          <a:lstStyle/>
          <a:p>
            <a:pPr marL="128588" lvl="1" indent="0">
              <a:buNone/>
            </a:pPr>
            <a:r>
              <a:rPr lang="en-US" sz="1800" dirty="0"/>
              <a:t>Also, 15 one-way “classifiers”.</a:t>
            </a:r>
          </a:p>
          <a:p>
            <a:pPr marL="128588" lvl="1" indent="0">
              <a:buNone/>
            </a:pPr>
            <a:endParaRPr lang="en-US" sz="1800" dirty="0"/>
          </a:p>
          <a:p>
            <a:pPr marL="128588" lvl="1" indent="0">
              <a:buNone/>
            </a:pPr>
            <a:r>
              <a:rPr lang="en-US" sz="2000" u="sng" dirty="0"/>
              <a:t>General results (not true for every test)</a:t>
            </a:r>
          </a:p>
          <a:p>
            <a:pPr lvl="1"/>
            <a:r>
              <a:rPr lang="en-US" sz="1600" dirty="0"/>
              <a:t>Classifier accuracy rankings for all-pooled test data:</a:t>
            </a:r>
            <a:br>
              <a:rPr lang="en-US" sz="1600" dirty="0"/>
            </a:br>
            <a:r>
              <a:rPr lang="en-US" sz="1600" dirty="0"/>
              <a:t>     XGBoost ≈ RF &gt; CART ≈ LR</a:t>
            </a:r>
          </a:p>
          <a:p>
            <a:pPr lvl="1"/>
            <a:r>
              <a:rPr lang="en-US" sz="1600" dirty="0"/>
              <a:t>Classifier accuracy rankings for collaborator test data:</a:t>
            </a:r>
          </a:p>
          <a:p>
            <a:pPr marL="128588" lvl="1" indent="0">
              <a:buNone/>
            </a:pPr>
            <a:r>
              <a:rPr lang="en-US" sz="1600" dirty="0"/>
              <a:t>       LR ≈ RF &gt; XGBoost &gt; CART</a:t>
            </a:r>
          </a:p>
          <a:p>
            <a:pPr lvl="1"/>
            <a:r>
              <a:rPr lang="en-US" sz="1600" dirty="0"/>
              <a:t>Per-rule classifiers generally not useful (lack data), but 3 rules (INT31-C best) are exceptions.</a:t>
            </a:r>
          </a:p>
          <a:p>
            <a:pPr lvl="1"/>
            <a:r>
              <a:rPr lang="en-US" sz="1600" dirty="0"/>
              <a:t>With-tools-as-feature classifiers better than without.</a:t>
            </a:r>
          </a:p>
          <a:p>
            <a:pPr lvl="1"/>
            <a:r>
              <a:rPr lang="en-US" sz="1600" dirty="0"/>
              <a:t>Accuracy of single language vs. all-languages data: </a:t>
            </a:r>
            <a:br>
              <a:rPr lang="en-US" sz="1600" dirty="0"/>
            </a:br>
            <a:r>
              <a:rPr lang="en-US" sz="1600" dirty="0"/>
              <a:t>	C &gt; all-combined &gt; Java</a:t>
            </a:r>
          </a:p>
        </p:txBody>
      </p:sp>
      <p:sp>
        <p:nvSpPr>
          <p:cNvPr id="8" name="Content Placeholder 2"/>
          <p:cNvSpPr txBox="1">
            <a:spLocks/>
          </p:cNvSpPr>
          <p:nvPr/>
        </p:nvSpPr>
        <p:spPr>
          <a:xfrm>
            <a:off x="315980" y="618035"/>
            <a:ext cx="2747618" cy="1597266"/>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00" dirty="0"/>
          </a:p>
          <a:p>
            <a:pPr marL="128588" lvl="1" indent="0">
              <a:buNone/>
            </a:pPr>
            <a:r>
              <a:rPr lang="en-US" sz="1350" dirty="0"/>
              <a:t>All-rules (158) classifier accuracy:</a:t>
            </a:r>
          </a:p>
          <a:p>
            <a:pPr lvl="2">
              <a:spcBef>
                <a:spcPts val="225"/>
              </a:spcBef>
            </a:pPr>
            <a:r>
              <a:rPr lang="en-US" sz="1200" dirty="0"/>
              <a:t>Lasso Logistic Regression: 88%</a:t>
            </a:r>
          </a:p>
          <a:p>
            <a:pPr lvl="2">
              <a:spcBef>
                <a:spcPts val="225"/>
              </a:spcBef>
            </a:pPr>
            <a:r>
              <a:rPr lang="en-US" sz="1200" dirty="0"/>
              <a:t>Random Forest: 91%</a:t>
            </a:r>
          </a:p>
          <a:p>
            <a:pPr lvl="2">
              <a:spcBef>
                <a:spcPts val="225"/>
              </a:spcBef>
            </a:pPr>
            <a:r>
              <a:rPr lang="en-US" sz="1200" dirty="0"/>
              <a:t>CART: 89%</a:t>
            </a:r>
          </a:p>
          <a:p>
            <a:pPr lvl="2">
              <a:spcBef>
                <a:spcPts val="225"/>
              </a:spcBef>
            </a:pPr>
            <a:r>
              <a:rPr lang="en-US" sz="1200" dirty="0"/>
              <a:t>XGBoost: 91%</a:t>
            </a:r>
          </a:p>
          <a:p>
            <a:pPr lvl="2"/>
            <a:endParaRPr lang="en-US" sz="1200" dirty="0"/>
          </a:p>
          <a:p>
            <a:endParaRPr lang="en-US" sz="1350" dirty="0"/>
          </a:p>
        </p:txBody>
      </p:sp>
      <p:sp>
        <p:nvSpPr>
          <p:cNvPr id="10" name="TextBox 9"/>
          <p:cNvSpPr txBox="1"/>
          <p:nvPr/>
        </p:nvSpPr>
        <p:spPr>
          <a:xfrm>
            <a:off x="113889" y="556478"/>
            <a:ext cx="3151799" cy="323165"/>
          </a:xfrm>
          <a:prstGeom prst="rect">
            <a:avLst/>
          </a:prstGeom>
          <a:solidFill>
            <a:schemeClr val="bg1"/>
          </a:solidFill>
        </p:spPr>
        <p:txBody>
          <a:bodyPr wrap="square" rtlCol="0">
            <a:spAutoFit/>
          </a:bodyPr>
          <a:lstStyle/>
          <a:p>
            <a:r>
              <a:rPr lang="en-US" sz="1500" u="sng" dirty="0"/>
              <a:t>Classifiers made from all data, pooled:</a:t>
            </a:r>
          </a:p>
        </p:txBody>
      </p:sp>
      <p:sp>
        <p:nvSpPr>
          <p:cNvPr id="11" name="Content Placeholder 2"/>
          <p:cNvSpPr txBox="1">
            <a:spLocks/>
          </p:cNvSpPr>
          <p:nvPr/>
        </p:nvSpPr>
        <p:spPr>
          <a:xfrm>
            <a:off x="3428871" y="4298859"/>
            <a:ext cx="2690776" cy="207590"/>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 Small quantity of data, results suspect</a:t>
            </a:r>
          </a:p>
        </p:txBody>
      </p:sp>
      <p:sp>
        <p:nvSpPr>
          <p:cNvPr id="12" name="Content Placeholder 2"/>
          <p:cNvSpPr txBox="1">
            <a:spLocks/>
          </p:cNvSpPr>
          <p:nvPr/>
        </p:nvSpPr>
        <p:spPr>
          <a:xfrm>
            <a:off x="315980" y="2170035"/>
            <a:ext cx="2499410" cy="463533"/>
          </a:xfrm>
          <a:prstGeom prst="rect">
            <a:avLst/>
          </a:prstGeom>
        </p:spPr>
        <p:txBody>
          <a:bodyPr vert="horz" lIns="0" tIns="0" rIns="0" bIns="0" rtlCol="0">
            <a:normAutofit fontScale="550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00" dirty="0"/>
          </a:p>
          <a:p>
            <a:pPr marL="128588" lvl="1" indent="0">
              <a:lnSpc>
                <a:spcPct val="110000"/>
              </a:lnSpc>
              <a:spcBef>
                <a:spcPts val="0"/>
              </a:spcBef>
              <a:buNone/>
            </a:pPr>
            <a:r>
              <a:rPr lang="en-US" sz="2175" dirty="0"/>
              <a:t>Single-rule classifier accuracy:</a:t>
            </a:r>
          </a:p>
        </p:txBody>
      </p:sp>
      <p:pic>
        <p:nvPicPr>
          <p:cNvPr id="4" name="Picture 3"/>
          <p:cNvPicPr>
            <a:picLocks noChangeAspect="1"/>
          </p:cNvPicPr>
          <p:nvPr/>
        </p:nvPicPr>
        <p:blipFill>
          <a:blip r:embed="rId3"/>
          <a:stretch>
            <a:fillRect/>
          </a:stretch>
        </p:blipFill>
        <p:spPr>
          <a:xfrm>
            <a:off x="131034" y="2437218"/>
            <a:ext cx="3134654" cy="2294118"/>
          </a:xfrm>
          <a:prstGeom prst="rect">
            <a:avLst/>
          </a:prstGeom>
        </p:spPr>
      </p:pic>
      <p:sp>
        <p:nvSpPr>
          <p:cNvPr id="9" name="Rectangle 8"/>
          <p:cNvSpPr/>
          <p:nvPr/>
        </p:nvSpPr>
        <p:spPr>
          <a:xfrm>
            <a:off x="368699" y="855151"/>
            <a:ext cx="2678325" cy="129434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863874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 as Feature Helped</a:t>
            </a:r>
          </a:p>
        </p:txBody>
      </p:sp>
      <p:graphicFrame>
        <p:nvGraphicFramePr>
          <p:cNvPr id="4" name="Object 3"/>
          <p:cNvGraphicFramePr>
            <a:graphicFrameLocks noChangeAspect="1"/>
          </p:cNvGraphicFramePr>
          <p:nvPr/>
        </p:nvGraphicFramePr>
        <p:xfrm>
          <a:off x="1739677" y="468603"/>
          <a:ext cx="4310063" cy="4310063"/>
        </p:xfrm>
        <a:graphic>
          <a:graphicData uri="http://schemas.openxmlformats.org/presentationml/2006/ole">
            <mc:AlternateContent xmlns:mc="http://schemas.openxmlformats.org/markup-compatibility/2006">
              <mc:Choice xmlns:v="urn:schemas-microsoft-com:vml" Requires="v">
                <p:oleObj spid="_x0000_s2160" name="Acrobat Document" r:id="rId4" imgW="3657600" imgH="3657336" progId="Acrobat.Document.DC">
                  <p:embed/>
                </p:oleObj>
              </mc:Choice>
              <mc:Fallback>
                <p:oleObj name="Acrobat Document" r:id="rId4" imgW="3657600" imgH="3657336" progId="Acrobat.Document.DC">
                  <p:embed/>
                  <p:pic>
                    <p:nvPicPr>
                      <p:cNvPr id="0" name=""/>
                      <p:cNvPicPr/>
                      <p:nvPr/>
                    </p:nvPicPr>
                    <p:blipFill>
                      <a:blip r:embed="rId5"/>
                      <a:stretch>
                        <a:fillRect/>
                      </a:stretch>
                    </p:blipFill>
                    <p:spPr>
                      <a:xfrm>
                        <a:off x="1739677" y="468603"/>
                        <a:ext cx="4310063" cy="4310063"/>
                      </a:xfrm>
                      <a:prstGeom prst="rect">
                        <a:avLst/>
                      </a:prstGeom>
                    </p:spPr>
                  </p:pic>
                </p:oleObj>
              </mc:Fallback>
            </mc:AlternateContent>
          </a:graphicData>
        </a:graphic>
      </p:graphicFrame>
      <p:sp>
        <p:nvSpPr>
          <p:cNvPr id="5" name="TextBox 4"/>
          <p:cNvSpPr txBox="1"/>
          <p:nvPr/>
        </p:nvSpPr>
        <p:spPr>
          <a:xfrm>
            <a:off x="6343649" y="1261382"/>
            <a:ext cx="2681969"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Using </a:t>
            </a:r>
            <a:r>
              <a:rPr lang="en-US" dirty="0" err="1">
                <a:latin typeface="Arial" panose="020B0604020202020204" pitchFamily="34" charset="0"/>
                <a:cs typeface="Arial" panose="020B0604020202020204" pitchFamily="34" charset="0"/>
              </a:rPr>
              <a:t>toolname</a:t>
            </a:r>
            <a:r>
              <a:rPr lang="en-US" dirty="0">
                <a:latin typeface="Arial" panose="020B0604020202020204" pitchFamily="34" charset="0"/>
                <a:cs typeface="Arial" panose="020B0604020202020204" pitchFamily="34" charset="0"/>
              </a:rPr>
              <a:t> as a feature improved classifier performance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Dots show performance of tool alone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136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charset="0"/>
                <a:ea typeface="Arial" charset="0"/>
                <a:cs typeface="Arial" charset="0"/>
              </a:rPr>
              <a:t>Rapid Expansion of Alert </a:t>
            </a:r>
            <a:br>
              <a:rPr lang="en-US" dirty="0">
                <a:latin typeface="Arial" charset="0"/>
                <a:ea typeface="Arial" charset="0"/>
                <a:cs typeface="Arial" charset="0"/>
              </a:rPr>
            </a:br>
            <a:r>
              <a:rPr lang="en-US" dirty="0">
                <a:latin typeface="Arial" charset="0"/>
                <a:ea typeface="Arial" charset="0"/>
                <a:cs typeface="Arial" charset="0"/>
              </a:rPr>
              <a:t>Classification</a:t>
            </a:r>
          </a:p>
        </p:txBody>
      </p:sp>
      <p:sp>
        <p:nvSpPr>
          <p:cNvPr id="11" name="Content Placeholder 10"/>
          <p:cNvSpPr>
            <a:spLocks noGrp="1"/>
          </p:cNvSpPr>
          <p:nvPr>
            <p:ph sz="half" idx="1"/>
          </p:nvPr>
        </p:nvSpPr>
        <p:spPr>
          <a:xfrm>
            <a:off x="381000" y="857250"/>
            <a:ext cx="2705100" cy="3714750"/>
          </a:xfrm>
          <a:solidFill>
            <a:schemeClr val="bg1">
              <a:lumMod val="85000"/>
            </a:schemeClr>
          </a:solidFill>
          <a:ln w="12700">
            <a:noFill/>
          </a:ln>
        </p:spPr>
        <p:txBody>
          <a:bodyPr vert="horz" lIns="137160" tIns="68580" rIns="0" bIns="0" rtlCol="0">
            <a:noAutofit/>
          </a:bodyPr>
          <a:lstStyle/>
          <a:p>
            <a:r>
              <a:rPr lang="en-US" b="1" dirty="0">
                <a:latin typeface="Arial" charset="0"/>
                <a:ea typeface="Arial" charset="0"/>
                <a:cs typeface="Arial" charset="0"/>
              </a:rPr>
              <a:t>Problem 2</a:t>
            </a:r>
          </a:p>
          <a:p>
            <a:r>
              <a:rPr lang="en-US" sz="1400" dirty="0">
                <a:latin typeface="Arial" charset="0"/>
                <a:ea typeface="Arial" charset="0"/>
                <a:cs typeface="Arial" charset="0"/>
              </a:rPr>
              <a:t>Too few manually audited alerts to make classifiers (i.e., to automate!)</a:t>
            </a:r>
            <a:endParaRPr lang="en-US" sz="1800" b="1" dirty="0">
              <a:latin typeface="Arial" charset="0"/>
              <a:ea typeface="Arial" charset="0"/>
              <a:cs typeface="Arial" charset="0"/>
            </a:endParaRPr>
          </a:p>
          <a:p>
            <a:r>
              <a:rPr lang="en-US" sz="1200" b="1" dirty="0"/>
              <a:t>Problems 1 &amp; 2</a:t>
            </a:r>
            <a:r>
              <a:rPr lang="en-US" sz="1200" dirty="0"/>
              <a:t>: Security-related code flaws detected by static analysis require too much manual effort to triage, plus it </a:t>
            </a:r>
            <a:r>
              <a:rPr lang="en-US" sz="1200" dirty="0">
                <a:solidFill>
                  <a:srgbClr val="C00000"/>
                </a:solidFill>
              </a:rPr>
              <a:t>takes too long to audit enough alerts to develop classifiers to automate the triage accurately for many types of flaws</a:t>
            </a:r>
            <a:r>
              <a:rPr lang="en-US" sz="1200" dirty="0"/>
              <a:t>. </a:t>
            </a:r>
          </a:p>
          <a:p>
            <a:r>
              <a:rPr lang="en-US" sz="1100" dirty="0">
                <a:latin typeface="Arial" charset="0"/>
                <a:ea typeface="Arial" charset="0"/>
                <a:cs typeface="Arial" charset="0"/>
              </a:rPr>
              <a:t>Extension of our previous alert classification work to address challenges:</a:t>
            </a:r>
          </a:p>
          <a:p>
            <a:pPr marL="251460" indent="-251460">
              <a:spcBef>
                <a:spcPts val="300"/>
              </a:spcBef>
              <a:buFont typeface="+mj-lt"/>
              <a:buAutoNum type="arabicPeriod"/>
            </a:pPr>
            <a:r>
              <a:rPr lang="en-US" sz="1100" dirty="0">
                <a:latin typeface="Arial" charset="0"/>
                <a:ea typeface="Arial" charset="0"/>
                <a:cs typeface="Arial" charset="0"/>
              </a:rPr>
              <a:t>Too few audited alerts for accurate classifiers for many flaw types</a:t>
            </a:r>
          </a:p>
          <a:p>
            <a:pPr marL="251460" indent="-251460">
              <a:spcBef>
                <a:spcPts val="300"/>
              </a:spcBef>
              <a:buFont typeface="+mj-lt"/>
              <a:buAutoNum type="arabicPeriod"/>
            </a:pPr>
            <a:r>
              <a:rPr lang="en-US" sz="1100" dirty="0">
                <a:latin typeface="Arial" charset="0"/>
                <a:ea typeface="Arial" charset="0"/>
                <a:cs typeface="Arial" charset="0"/>
              </a:rPr>
              <a:t>Manually auditing alerts is expensive</a:t>
            </a:r>
          </a:p>
          <a:p>
            <a:endParaRPr lang="en-US" sz="1350" i="1" dirty="0">
              <a:latin typeface="Arial" charset="0"/>
              <a:ea typeface="Arial" charset="0"/>
              <a:cs typeface="Arial" charset="0"/>
            </a:endParaRPr>
          </a:p>
        </p:txBody>
      </p:sp>
      <p:sp>
        <p:nvSpPr>
          <p:cNvPr id="20" name="Content Placeholder 10"/>
          <p:cNvSpPr txBox="1">
            <a:spLocks/>
          </p:cNvSpPr>
          <p:nvPr/>
        </p:nvSpPr>
        <p:spPr>
          <a:xfrm>
            <a:off x="3238500" y="857249"/>
            <a:ext cx="2674620" cy="3714751"/>
          </a:xfrm>
          <a:prstGeom prst="rect">
            <a:avLst/>
          </a:prstGeom>
          <a:solidFill>
            <a:schemeClr val="bg1">
              <a:lumMod val="75000"/>
            </a:schemeClr>
          </a:solidFill>
          <a:ln w="12700">
            <a:noFill/>
          </a:ln>
        </p:spPr>
        <p:txBody>
          <a:bodyPr vert="horz" lIns="137160" tIns="6858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50" b="1" dirty="0">
                <a:solidFill>
                  <a:srgbClr val="000000"/>
                </a:solidFill>
                <a:latin typeface="Arial" charset="0"/>
                <a:ea typeface="Arial" charset="0"/>
                <a:cs typeface="Arial" charset="0"/>
              </a:rPr>
              <a:t>Solution 2</a:t>
            </a:r>
          </a:p>
          <a:p>
            <a:r>
              <a:rPr lang="en-US" sz="1400" dirty="0">
                <a:solidFill>
                  <a:srgbClr val="000000"/>
                </a:solidFill>
                <a:latin typeface="Arial"/>
                <a:cs typeface="Arial"/>
              </a:rPr>
              <a:t>Automate auditing alerts, using test suites</a:t>
            </a:r>
            <a:endParaRPr lang="en-US" sz="1400" dirty="0">
              <a:solidFill>
                <a:srgbClr val="000000"/>
              </a:solidFill>
              <a:latin typeface="Arial" charset="0"/>
              <a:ea typeface="Arial" charset="0"/>
              <a:cs typeface="Arial" charset="0"/>
            </a:endParaRPr>
          </a:p>
          <a:p>
            <a:r>
              <a:rPr lang="en-US" sz="1200" b="1" dirty="0">
                <a:solidFill>
                  <a:srgbClr val="000000"/>
                </a:solidFill>
              </a:rPr>
              <a:t>Solution for 1 &amp; 2: </a:t>
            </a:r>
            <a:r>
              <a:rPr lang="en-US" sz="1200" dirty="0">
                <a:solidFill>
                  <a:srgbClr val="000000"/>
                </a:solidFill>
              </a:rPr>
              <a:t>Rapid expansion of number of conditions with labeled alerts by using test suites, plus collaborator audits of DoD code.</a:t>
            </a:r>
          </a:p>
          <a:p>
            <a:r>
              <a:rPr lang="en-US" sz="1650" dirty="0">
                <a:solidFill>
                  <a:srgbClr val="000000"/>
                </a:solidFill>
                <a:latin typeface="Arial" charset="0"/>
                <a:ea typeface="Arial" charset="0"/>
                <a:cs typeface="Arial" charset="0"/>
              </a:rPr>
              <a:t> </a:t>
            </a:r>
          </a:p>
        </p:txBody>
      </p:sp>
      <p:sp>
        <p:nvSpPr>
          <p:cNvPr id="21" name="Content Placeholder 10"/>
          <p:cNvSpPr txBox="1">
            <a:spLocks/>
          </p:cNvSpPr>
          <p:nvPr/>
        </p:nvSpPr>
        <p:spPr>
          <a:xfrm>
            <a:off x="6075065" y="857249"/>
            <a:ext cx="2757649" cy="3714752"/>
          </a:xfrm>
          <a:prstGeom prst="rect">
            <a:avLst/>
          </a:prstGeom>
          <a:solidFill>
            <a:schemeClr val="accent3">
              <a:lumMod val="20000"/>
              <a:lumOff val="80000"/>
            </a:schemeClr>
          </a:solidFill>
          <a:ln w="12700">
            <a:noFill/>
          </a:ln>
        </p:spPr>
        <p:txBody>
          <a:bodyPr vert="horz" lIns="137160" tIns="6858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50" b="1" dirty="0">
                <a:solidFill>
                  <a:srgbClr val="000000"/>
                </a:solidFill>
                <a:latin typeface="Arial" charset="0"/>
                <a:ea typeface="Arial" charset="0"/>
                <a:cs typeface="Arial" charset="0"/>
              </a:rPr>
              <a:t>Approach</a:t>
            </a:r>
          </a:p>
          <a:p>
            <a:r>
              <a:rPr lang="en-US" sz="1200" b="1" dirty="0">
                <a:solidFill>
                  <a:srgbClr val="000000"/>
                </a:solidFill>
              </a:rPr>
              <a:t>1. </a:t>
            </a:r>
            <a:r>
              <a:rPr lang="en-US" sz="1200" dirty="0">
                <a:solidFill>
                  <a:srgbClr val="000000"/>
                </a:solidFill>
              </a:rPr>
              <a:t>Automated analysis of test suite programs to label data for many conditions for classifiers</a:t>
            </a:r>
          </a:p>
          <a:p>
            <a:r>
              <a:rPr lang="en-US" sz="1200" b="1" dirty="0">
                <a:solidFill>
                  <a:srgbClr val="000000"/>
                </a:solidFill>
              </a:rPr>
              <a:t>2.</a:t>
            </a:r>
            <a:r>
              <a:rPr lang="en-US" sz="1200" dirty="0">
                <a:solidFill>
                  <a:srgbClr val="000000"/>
                </a:solidFill>
              </a:rPr>
              <a:t> Collaboration with MITRE: Systematically map CERT rules to CWE IDs</a:t>
            </a:r>
          </a:p>
          <a:p>
            <a:r>
              <a:rPr lang="en-US" sz="1200" b="1" dirty="0">
                <a:solidFill>
                  <a:srgbClr val="000000"/>
                </a:solidFill>
              </a:rPr>
              <a:t>3. </a:t>
            </a:r>
            <a:r>
              <a:rPr lang="en-US" sz="1200" dirty="0">
                <a:solidFill>
                  <a:srgbClr val="000000"/>
                </a:solidFill>
              </a:rPr>
              <a:t>Test classifiers on alerts from real-world code: DoD data  </a:t>
            </a:r>
          </a:p>
        </p:txBody>
      </p:sp>
      <p:sp>
        <p:nvSpPr>
          <p:cNvPr id="9" name="TextBox 8"/>
          <p:cNvSpPr txBox="1"/>
          <p:nvPr/>
        </p:nvSpPr>
        <p:spPr>
          <a:xfrm>
            <a:off x="5469048" y="200025"/>
            <a:ext cx="3363666" cy="553998"/>
          </a:xfrm>
          <a:prstGeom prst="rect">
            <a:avLst/>
          </a:prstGeom>
          <a:solidFill>
            <a:srgbClr val="CCFFFF"/>
          </a:solidFill>
        </p:spPr>
        <p:txBody>
          <a:bodyPr wrap="square" lIns="0" tIns="0" rIns="0" bIns="0" rtlCol="0">
            <a:spAutoFit/>
          </a:bodyPr>
          <a:lstStyle/>
          <a:p>
            <a:r>
              <a:rPr lang="en-US" b="1" dirty="0">
                <a:solidFill>
                  <a:srgbClr val="000000"/>
                </a:solidFill>
                <a:latin typeface="Arial"/>
                <a:cs typeface="Arial"/>
              </a:rPr>
              <a:t>Problem 1: </a:t>
            </a:r>
            <a:r>
              <a:rPr lang="en-US" dirty="0">
                <a:solidFill>
                  <a:srgbClr val="000000"/>
                </a:solidFill>
                <a:latin typeface="Arial"/>
                <a:cs typeface="Arial"/>
              </a:rPr>
              <a:t>too many alerts</a:t>
            </a:r>
          </a:p>
          <a:p>
            <a:r>
              <a:rPr lang="en-US" b="1" dirty="0">
                <a:solidFill>
                  <a:srgbClr val="000000"/>
                </a:solidFill>
                <a:latin typeface="Arial"/>
                <a:cs typeface="Arial"/>
              </a:rPr>
              <a:t>Solution 1: </a:t>
            </a:r>
            <a:r>
              <a:rPr lang="en-US" dirty="0">
                <a:solidFill>
                  <a:srgbClr val="000000"/>
                </a:solidFill>
                <a:latin typeface="Arial"/>
                <a:cs typeface="Arial"/>
              </a:rPr>
              <a:t>automate handling</a:t>
            </a:r>
          </a:p>
        </p:txBody>
      </p:sp>
    </p:spTree>
    <p:extLst>
      <p:ext uri="{BB962C8B-B14F-4D97-AF65-F5344CB8AC3E}">
        <p14:creationId xmlns:p14="http://schemas.microsoft.com/office/powerpoint/2010/main" val="2206036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81001" y="674451"/>
            <a:ext cx="8374064" cy="3899073"/>
          </a:xfrm>
        </p:spPr>
        <p:txBody>
          <a:bodyPr/>
          <a:lstStyle/>
          <a:p>
            <a:pPr indent="-171450">
              <a:spcAft>
                <a:spcPts val="600"/>
              </a:spcAft>
            </a:pPr>
            <a:endParaRPr lang="en-US" dirty="0"/>
          </a:p>
          <a:p>
            <a:pPr indent="-171450">
              <a:spcBef>
                <a:spcPts val="1200"/>
              </a:spcBef>
            </a:pPr>
            <a:r>
              <a:rPr lang="en-US" dirty="0"/>
              <a:t>Create alert classifiers trained on many conditions, then use DoD-audited data to validate the classifiers.</a:t>
            </a:r>
            <a:endParaRPr lang="en-US" sz="1800" dirty="0"/>
          </a:p>
          <a:p>
            <a:pPr indent="-171450"/>
            <a:r>
              <a:rPr lang="en-US" sz="1800" dirty="0"/>
              <a:t>Technical methods:</a:t>
            </a:r>
          </a:p>
          <a:p>
            <a:pPr lvl="2"/>
            <a:r>
              <a:rPr lang="en-US" sz="1350" dirty="0"/>
              <a:t>Use test suites’ CWE flaw metadata, to quickly and automatically generate many “audited” alerts. </a:t>
            </a:r>
            <a:endParaRPr lang="en-US" dirty="0">
              <a:solidFill>
                <a:schemeClr val="tx1"/>
              </a:solidFill>
            </a:endParaRPr>
          </a:p>
          <a:p>
            <a:pPr marL="940594" lvl="3" indent="-210741">
              <a:buFont typeface="Courier New" panose="02070309020205020404" pitchFamily="49" charset="0"/>
              <a:buChar char="o"/>
            </a:pPr>
            <a:r>
              <a:rPr lang="en-US" dirty="0">
                <a:solidFill>
                  <a:schemeClr val="tx1"/>
                </a:solidFill>
              </a:rPr>
              <a:t>Juliet (NSA CAS) 61,387 C/C++ tests</a:t>
            </a:r>
          </a:p>
          <a:p>
            <a:pPr marL="940594" lvl="3" indent="-210741">
              <a:buFont typeface="Courier New" panose="02070309020205020404" pitchFamily="49" charset="0"/>
              <a:buChar char="o"/>
            </a:pPr>
            <a:r>
              <a:rPr lang="en-US" dirty="0">
                <a:solidFill>
                  <a:schemeClr val="tx1"/>
                </a:solidFill>
              </a:rPr>
              <a:t>IARPA’s STONESOUP: 4,582 C tests</a:t>
            </a:r>
          </a:p>
          <a:p>
            <a:pPr marL="940594" lvl="3" indent="-210741">
              <a:buFont typeface="Courier New" panose="02070309020205020404" pitchFamily="49" charset="0"/>
              <a:buChar char="o"/>
            </a:pPr>
            <a:r>
              <a:rPr lang="en-US" dirty="0">
                <a:solidFill>
                  <a:schemeClr val="tx1"/>
                </a:solidFill>
              </a:rPr>
              <a:t>Refine test sets for rules: use </a:t>
            </a:r>
            <a:r>
              <a:rPr lang="en-US" b="1" dirty="0">
                <a:solidFill>
                  <a:schemeClr val="tx1"/>
                </a:solidFill>
              </a:rPr>
              <a:t>mappings, metadata, static analyses </a:t>
            </a:r>
          </a:p>
          <a:p>
            <a:pPr lvl="2"/>
            <a:r>
              <a:rPr lang="en-US" sz="1350" dirty="0"/>
              <a:t>Metrics analyses of test suite code, to get feature data</a:t>
            </a:r>
          </a:p>
          <a:p>
            <a:pPr lvl="2"/>
            <a:r>
              <a:rPr lang="en-US" sz="1350" dirty="0"/>
              <a:t>Use DoD-collaborator </a:t>
            </a:r>
            <a:r>
              <a:rPr lang="en-US" sz="1350" dirty="0" err="1"/>
              <a:t>SCALe</a:t>
            </a:r>
            <a:r>
              <a:rPr lang="en-US" sz="1350" dirty="0"/>
              <a:t> </a:t>
            </a:r>
            <a:r>
              <a:rPr lang="en-US" sz="1350" b="1" u="sng" dirty="0"/>
              <a:t>audits</a:t>
            </a:r>
            <a:r>
              <a:rPr lang="en-US" sz="1350" dirty="0"/>
              <a:t> of their own codebases, to validate classifiers. </a:t>
            </a:r>
            <a:r>
              <a:rPr lang="en-US" sz="1350" b="1" dirty="0"/>
              <a:t>Real codebases with more complex structure than most pre-audited code</a:t>
            </a:r>
            <a:r>
              <a:rPr lang="en-US" sz="1350" dirty="0"/>
              <a:t>. </a:t>
            </a:r>
          </a:p>
        </p:txBody>
      </p:sp>
      <p:sp>
        <p:nvSpPr>
          <p:cNvPr id="877570" name="Rectangle 2"/>
          <p:cNvSpPr>
            <a:spLocks noGrp="1" noChangeArrowheads="1"/>
          </p:cNvSpPr>
          <p:nvPr>
            <p:ph type="title"/>
          </p:nvPr>
        </p:nvSpPr>
        <p:spPr>
          <a:xfrm>
            <a:off x="399416" y="165900"/>
            <a:ext cx="7235825" cy="296235"/>
          </a:xfrm>
        </p:spPr>
        <p:txBody>
          <a:bodyPr/>
          <a:lstStyle/>
          <a:p>
            <a:r>
              <a:rPr lang="en-US" dirty="0"/>
              <a:t>Overview: Method, Approach, Validity	 	</a:t>
            </a:r>
          </a:p>
        </p:txBody>
      </p:sp>
      <p:sp>
        <p:nvSpPr>
          <p:cNvPr id="6" name="TextBox 5"/>
          <p:cNvSpPr txBox="1"/>
          <p:nvPr/>
        </p:nvSpPr>
        <p:spPr>
          <a:xfrm>
            <a:off x="384714" y="643732"/>
            <a:ext cx="8370351" cy="492443"/>
          </a:xfrm>
          <a:prstGeom prst="rect">
            <a:avLst/>
          </a:prstGeom>
          <a:solidFill>
            <a:srgbClr val="CCFFFF"/>
          </a:solidFill>
        </p:spPr>
        <p:txBody>
          <a:bodyPr wrap="square" lIns="0" tIns="0" rIns="0" bIns="0" rtlCol="0">
            <a:spAutoFit/>
          </a:bodyPr>
          <a:lstStyle/>
          <a:p>
            <a:r>
              <a:rPr lang="en-US" sz="1600" b="1" dirty="0">
                <a:solidFill>
                  <a:srgbClr val="000000"/>
                </a:solidFill>
                <a:latin typeface="Arial"/>
                <a:cs typeface="Arial"/>
              </a:rPr>
              <a:t>Problem 2: </a:t>
            </a:r>
            <a:r>
              <a:rPr lang="en-US" sz="1600" dirty="0">
                <a:solidFill>
                  <a:srgbClr val="000000"/>
                </a:solidFill>
                <a:latin typeface="Arial"/>
                <a:cs typeface="Arial"/>
              </a:rPr>
              <a:t>too </a:t>
            </a:r>
            <a:r>
              <a:rPr lang="en-US" sz="1600" u="sng" dirty="0">
                <a:solidFill>
                  <a:srgbClr val="000000"/>
                </a:solidFill>
                <a:latin typeface="Arial"/>
                <a:cs typeface="Arial"/>
              </a:rPr>
              <a:t>few</a:t>
            </a:r>
            <a:r>
              <a:rPr lang="en-US" sz="1600" dirty="0">
                <a:solidFill>
                  <a:srgbClr val="000000"/>
                </a:solidFill>
                <a:latin typeface="Arial"/>
                <a:cs typeface="Arial"/>
              </a:rPr>
              <a:t> manually audited alerts to make accurate classifiers for many flaw types </a:t>
            </a:r>
          </a:p>
          <a:p>
            <a:r>
              <a:rPr lang="en-US" sz="1600" b="1" dirty="0">
                <a:solidFill>
                  <a:srgbClr val="000000"/>
                </a:solidFill>
                <a:latin typeface="Arial"/>
                <a:cs typeface="Arial"/>
              </a:rPr>
              <a:t>Solution 2: </a:t>
            </a:r>
            <a:r>
              <a:rPr lang="en-US" sz="1600" dirty="0">
                <a:solidFill>
                  <a:srgbClr val="000000"/>
                </a:solidFill>
                <a:latin typeface="Arial"/>
                <a:cs typeface="Arial"/>
              </a:rPr>
              <a:t>automate auditing alerts, </a:t>
            </a:r>
            <a:r>
              <a:rPr lang="en-US" sz="1600" u="sng" dirty="0">
                <a:solidFill>
                  <a:srgbClr val="000000"/>
                </a:solidFill>
                <a:latin typeface="Arial"/>
                <a:cs typeface="Arial"/>
              </a:rPr>
              <a:t>using test suites</a:t>
            </a:r>
          </a:p>
        </p:txBody>
      </p:sp>
    </p:spTree>
    <p:extLst>
      <p:ext uri="{BB962C8B-B14F-4D97-AF65-F5344CB8AC3E}">
        <p14:creationId xmlns:p14="http://schemas.microsoft.com/office/powerpoint/2010/main" val="196601149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596" y="1269999"/>
            <a:ext cx="8364682" cy="548879"/>
          </a:xfrm>
        </p:spPr>
        <p:txBody>
          <a:bodyPr/>
          <a:lstStyle/>
          <a:p>
            <a:pPr marL="128588" lvl="1" indent="0">
              <a:buNone/>
            </a:pPr>
            <a:r>
              <a:rPr lang="en-US" b="1" dirty="0"/>
              <a:t>Precise mappings: </a:t>
            </a:r>
            <a:r>
              <a:rPr lang="en-US" dirty="0"/>
              <a:t>Defines </a:t>
            </a:r>
            <a:r>
              <a:rPr lang="en-US" i="1" dirty="0"/>
              <a:t>what kind </a:t>
            </a:r>
            <a:r>
              <a:rPr lang="en-US" dirty="0"/>
              <a:t>of non-null relationship, and if overlapping, </a:t>
            </a:r>
            <a:r>
              <a:rPr lang="en-US" i="1" dirty="0"/>
              <a:t>how. </a:t>
            </a:r>
            <a:r>
              <a:rPr lang="en-US" dirty="0"/>
              <a:t>Enhanced-precision added to “imprecise” mappings. </a:t>
            </a:r>
            <a:endParaRPr lang="en-US" b="1" dirty="0"/>
          </a:p>
        </p:txBody>
      </p:sp>
      <p:sp>
        <p:nvSpPr>
          <p:cNvPr id="26" name="Content Placeholder 2"/>
          <p:cNvSpPr txBox="1">
            <a:spLocks/>
          </p:cNvSpPr>
          <p:nvPr/>
        </p:nvSpPr>
        <p:spPr>
          <a:xfrm>
            <a:off x="1899285" y="4003092"/>
            <a:ext cx="5345430" cy="579656"/>
          </a:xfrm>
          <a:prstGeom prst="rect">
            <a:avLst/>
          </a:prstGeom>
          <a:solidFill>
            <a:schemeClr val="bg2">
              <a:lumMod val="40000"/>
              <a:lumOff val="60000"/>
            </a:schemeClr>
          </a:solidFill>
        </p:spPr>
        <p:style>
          <a:lnRef idx="1">
            <a:schemeClr val="dk1"/>
          </a:lnRef>
          <a:fillRef idx="2">
            <a:schemeClr val="dk1"/>
          </a:fillRef>
          <a:effectRef idx="1">
            <a:schemeClr val="dk1"/>
          </a:effectRef>
          <a:fontRef idx="minor">
            <a:schemeClr val="dk1"/>
          </a:fontRef>
        </p:style>
        <p:txBody>
          <a:bodyPr/>
          <a:lstStyle>
            <a:lvl1pPr algn="l" rtl="0" eaLnBrk="1" fontAlgn="base" hangingPunct="1">
              <a:lnSpc>
                <a:spcPct val="100000"/>
              </a:lnSpc>
              <a:spcBef>
                <a:spcPct val="0"/>
              </a:spcBef>
              <a:spcAft>
                <a:spcPts val="600"/>
              </a:spcAft>
              <a:buSzPct val="70000"/>
              <a:tabLst>
                <a:tab pos="347663" algn="l"/>
              </a:tabLst>
              <a:defRPr sz="2200">
                <a:solidFill>
                  <a:schemeClr val="tx1"/>
                </a:solidFill>
                <a:latin typeface="+mn-lt"/>
                <a:ea typeface="+mn-ea"/>
                <a:cs typeface="+mn-cs"/>
              </a:defRPr>
            </a:lvl1pPr>
            <a:lvl2pPr marL="457200" indent="-228600" algn="l" rtl="0" eaLnBrk="1" fontAlgn="base" hangingPunct="1">
              <a:lnSpc>
                <a:spcPct val="100000"/>
              </a:lnSpc>
              <a:spcBef>
                <a:spcPct val="0"/>
              </a:spcBef>
              <a:spcAft>
                <a:spcPts val="600"/>
              </a:spcAft>
              <a:buSzPct val="85000"/>
              <a:buFont typeface="Times" pitchFamily="1" charset="0"/>
              <a:buChar char="•"/>
              <a:defRPr sz="2000">
                <a:solidFill>
                  <a:schemeClr val="tx1"/>
                </a:solidFill>
                <a:latin typeface="+mn-lt"/>
              </a:defRPr>
            </a:lvl2pPr>
            <a:lvl3pPr marL="800100" indent="-228600" algn="l" rtl="0" eaLnBrk="1" fontAlgn="base" hangingPunct="1">
              <a:lnSpc>
                <a:spcPct val="100000"/>
              </a:lnSpc>
              <a:spcBef>
                <a:spcPct val="0"/>
              </a:spcBef>
              <a:spcAft>
                <a:spcPts val="600"/>
              </a:spcAft>
              <a:buSzPct val="85000"/>
              <a:buFont typeface="Arial"/>
              <a:buChar char="•"/>
              <a:defRPr sz="2000">
                <a:solidFill>
                  <a:schemeClr val="tx1">
                    <a:lumMod val="65000"/>
                    <a:lumOff val="35000"/>
                  </a:schemeClr>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pPr marL="171450" lvl="1" indent="0">
              <a:buFont typeface="Times" pitchFamily="1" charset="0"/>
              <a:buNone/>
            </a:pPr>
            <a:r>
              <a:rPr lang="en-US" sz="1500" kern="0" dirty="0">
                <a:solidFill>
                  <a:srgbClr val="000000"/>
                </a:solidFill>
              </a:rPr>
              <a:t>If a </a:t>
            </a:r>
            <a:r>
              <a:rPr lang="en-US" sz="1500" b="1" kern="0" dirty="0">
                <a:solidFill>
                  <a:srgbClr val="000000"/>
                </a:solidFill>
              </a:rPr>
              <a:t>condition</a:t>
            </a:r>
            <a:r>
              <a:rPr lang="en-US" sz="1500" kern="0" dirty="0">
                <a:solidFill>
                  <a:srgbClr val="000000"/>
                </a:solidFill>
              </a:rPr>
              <a:t> of a program violates a CERT rule </a:t>
            </a:r>
            <a:r>
              <a:rPr lang="en-US" sz="1500" i="1" kern="0" dirty="0">
                <a:solidFill>
                  <a:srgbClr val="000000"/>
                </a:solidFill>
              </a:rPr>
              <a:t>R</a:t>
            </a:r>
            <a:r>
              <a:rPr lang="en-US" sz="1500" kern="0" dirty="0">
                <a:solidFill>
                  <a:srgbClr val="000000"/>
                </a:solidFill>
              </a:rPr>
              <a:t> and also exhibits a CWE weakness </a:t>
            </a:r>
            <a:r>
              <a:rPr lang="en-US" sz="1500" i="1" kern="0" dirty="0">
                <a:solidFill>
                  <a:srgbClr val="000000"/>
                </a:solidFill>
              </a:rPr>
              <a:t>W</a:t>
            </a:r>
            <a:r>
              <a:rPr lang="en-US" sz="1500" kern="0" dirty="0">
                <a:solidFill>
                  <a:srgbClr val="000000"/>
                </a:solidFill>
              </a:rPr>
              <a:t>, that </a:t>
            </a:r>
            <a:r>
              <a:rPr lang="en-US" sz="1500" b="1" kern="0" dirty="0">
                <a:solidFill>
                  <a:srgbClr val="000000"/>
                </a:solidFill>
              </a:rPr>
              <a:t>condition</a:t>
            </a:r>
            <a:r>
              <a:rPr lang="en-US" sz="1500" kern="0" dirty="0">
                <a:solidFill>
                  <a:srgbClr val="000000"/>
                </a:solidFill>
              </a:rPr>
              <a:t> is in the overlap. </a:t>
            </a:r>
            <a:endParaRPr lang="en-US" sz="1500" b="1" kern="0" dirty="0">
              <a:solidFill>
                <a:srgbClr val="000000"/>
              </a:solidFill>
            </a:endParaRPr>
          </a:p>
        </p:txBody>
      </p:sp>
      <p:graphicFrame>
        <p:nvGraphicFramePr>
          <p:cNvPr id="32" name="Table 31"/>
          <p:cNvGraphicFramePr>
            <a:graphicFrameLocks noGrp="1"/>
          </p:cNvGraphicFramePr>
          <p:nvPr/>
        </p:nvGraphicFramePr>
        <p:xfrm>
          <a:off x="5793716" y="2094739"/>
          <a:ext cx="1847183" cy="944118"/>
        </p:xfrm>
        <a:graphic>
          <a:graphicData uri="http://schemas.openxmlformats.org/drawingml/2006/table">
            <a:tbl>
              <a:tblPr firstRow="1" lastRow="1" bandRow="1">
                <a:tableStyleId>{7E9639D4-E3E2-4D34-9284-5A2195B3D0D7}</a:tableStyleId>
              </a:tblPr>
              <a:tblGrid>
                <a:gridCol w="1474994">
                  <a:extLst>
                    <a:ext uri="{9D8B030D-6E8A-4147-A177-3AD203B41FA5}">
                      <a16:colId xmlns:a16="http://schemas.microsoft.com/office/drawing/2014/main" val="20000"/>
                    </a:ext>
                  </a:extLst>
                </a:gridCol>
                <a:gridCol w="372189">
                  <a:extLst>
                    <a:ext uri="{9D8B030D-6E8A-4147-A177-3AD203B41FA5}">
                      <a16:colId xmlns:a16="http://schemas.microsoft.com/office/drawing/2014/main" val="20001"/>
                    </a:ext>
                  </a:extLst>
                </a:gridCol>
              </a:tblGrid>
              <a:tr h="234315">
                <a:tc gridSpan="2">
                  <a:txBody>
                    <a:bodyPr/>
                    <a:lstStyle/>
                    <a:p>
                      <a:pPr algn="ctr" fontAlgn="ctr"/>
                      <a:r>
                        <a:rPr lang="en-US" sz="1500" u="none" strike="noStrike" dirty="0">
                          <a:effectLst/>
                        </a:rPr>
                        <a:t>Mappings</a:t>
                      </a:r>
                      <a:endParaRPr lang="en-US" sz="1500" b="1" i="0" u="none" strike="noStrike" dirty="0">
                        <a:solidFill>
                          <a:srgbClr val="000000"/>
                        </a:solidFill>
                        <a:effectLst/>
                        <a:latin typeface="Calibri" panose="020F0502020204030204" pitchFamily="34" charset="0"/>
                      </a:endParaRPr>
                    </a:p>
                  </a:txBody>
                  <a:tcPr marL="5715" marR="5715" marT="5715" marB="0" anchor="ctr"/>
                </a:tc>
                <a:tc hMerge="1">
                  <a:txBody>
                    <a:bodyPr/>
                    <a:lstStyle/>
                    <a:p>
                      <a:endParaRPr lang="en-US"/>
                    </a:p>
                  </a:txBody>
                  <a:tcPr/>
                </a:tc>
                <a:extLst>
                  <a:ext uri="{0D108BD9-81ED-4DB2-BD59-A6C34878D82A}">
                    <a16:rowId xmlns:a16="http://schemas.microsoft.com/office/drawing/2014/main" val="10000"/>
                  </a:ext>
                </a:extLst>
              </a:tr>
              <a:tr h="234315">
                <a:tc>
                  <a:txBody>
                    <a:bodyPr/>
                    <a:lstStyle/>
                    <a:p>
                      <a:pPr algn="l" fontAlgn="b"/>
                      <a:r>
                        <a:rPr lang="en-US" sz="1500" u="none" strike="noStrike" dirty="0">
                          <a:effectLst/>
                        </a:rPr>
                        <a:t>Precise </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r" fontAlgn="ctr"/>
                      <a:r>
                        <a:rPr lang="en-US" sz="1500" u="none" strike="noStrike" dirty="0">
                          <a:effectLst/>
                        </a:rPr>
                        <a:t>248</a:t>
                      </a:r>
                      <a:endParaRPr lang="en-US" sz="15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0001"/>
                  </a:ext>
                </a:extLst>
              </a:tr>
              <a:tr h="241173">
                <a:tc>
                  <a:txBody>
                    <a:bodyPr/>
                    <a:lstStyle/>
                    <a:p>
                      <a:pPr algn="l" fontAlgn="b"/>
                      <a:r>
                        <a:rPr lang="en-US" sz="1500" u="none" strike="noStrike" dirty="0">
                          <a:effectLst/>
                        </a:rPr>
                        <a:t>Imprecise TODO</a:t>
                      </a:r>
                      <a:endParaRPr lang="en-US" sz="1500" b="1" i="0" u="none" strike="noStrike" dirty="0">
                        <a:solidFill>
                          <a:srgbClr val="000000"/>
                        </a:solidFill>
                        <a:effectLst/>
                        <a:latin typeface="Calibri" panose="020F0502020204030204" pitchFamily="34" charset="0"/>
                      </a:endParaRPr>
                    </a:p>
                  </a:txBody>
                  <a:tcPr marL="5715" marR="5715" marT="5715" marB="6858" anchor="ctr"/>
                </a:tc>
                <a:tc>
                  <a:txBody>
                    <a:bodyPr/>
                    <a:lstStyle/>
                    <a:p>
                      <a:pPr algn="r" fontAlgn="ctr"/>
                      <a:r>
                        <a:rPr lang="en-US" sz="1500" u="none" strike="noStrike" dirty="0">
                          <a:effectLst/>
                        </a:rPr>
                        <a:t>364</a:t>
                      </a:r>
                      <a:endParaRPr lang="en-US" sz="1500" b="0" i="0" u="none" strike="noStrike" dirty="0">
                        <a:solidFill>
                          <a:srgbClr val="000000"/>
                        </a:solidFill>
                        <a:effectLst/>
                        <a:latin typeface="Calibri" panose="020F0502020204030204" pitchFamily="34" charset="0"/>
                      </a:endParaRPr>
                    </a:p>
                  </a:txBody>
                  <a:tcPr marL="5715" marR="5715" marT="5715" marB="6858" anchor="ctr"/>
                </a:tc>
                <a:extLst>
                  <a:ext uri="{0D108BD9-81ED-4DB2-BD59-A6C34878D82A}">
                    <a16:rowId xmlns:a16="http://schemas.microsoft.com/office/drawing/2014/main" val="10002"/>
                  </a:ext>
                </a:extLst>
              </a:tr>
              <a:tr h="234315">
                <a:tc>
                  <a:txBody>
                    <a:bodyPr/>
                    <a:lstStyle/>
                    <a:p>
                      <a:pPr algn="l" fontAlgn="b"/>
                      <a:r>
                        <a:rPr lang="en-US" sz="1500" u="none" strike="noStrike" dirty="0">
                          <a:effectLst/>
                        </a:rPr>
                        <a:t>Total</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r" fontAlgn="ctr"/>
                      <a:r>
                        <a:rPr lang="en-US" sz="1500" u="none" strike="noStrike" dirty="0">
                          <a:effectLst/>
                        </a:rPr>
                        <a:t>612</a:t>
                      </a:r>
                      <a:endParaRPr lang="en-US" sz="15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0003"/>
                  </a:ext>
                </a:extLst>
              </a:tr>
            </a:tbl>
          </a:graphicData>
        </a:graphic>
      </p:graphicFrame>
      <p:sp>
        <p:nvSpPr>
          <p:cNvPr id="33" name="TextBox 32"/>
          <p:cNvSpPr txBox="1"/>
          <p:nvPr/>
        </p:nvSpPr>
        <p:spPr>
          <a:xfrm>
            <a:off x="283835" y="1934773"/>
            <a:ext cx="2142613" cy="584775"/>
          </a:xfrm>
          <a:prstGeom prst="rect">
            <a:avLst/>
          </a:prstGeom>
          <a:ln>
            <a:noFill/>
          </a:ln>
        </p:spPr>
        <p:style>
          <a:lnRef idx="2">
            <a:schemeClr val="accent1"/>
          </a:lnRef>
          <a:fillRef idx="1001">
            <a:schemeClr val="lt1"/>
          </a:fillRef>
          <a:effectRef idx="0">
            <a:schemeClr val="accent1"/>
          </a:effectRef>
          <a:fontRef idx="minor">
            <a:schemeClr val="dk1"/>
          </a:fontRef>
        </p:style>
        <p:txBody>
          <a:bodyPr wrap="square" rtlCol="0">
            <a:spAutoFit/>
          </a:bodyPr>
          <a:lstStyle/>
          <a:p>
            <a:r>
              <a:rPr lang="en-US" dirty="0">
                <a:solidFill>
                  <a:srgbClr val="000000"/>
                </a:solidFill>
              </a:rPr>
              <a:t>Imprecise mappings</a:t>
            </a:r>
            <a:br>
              <a:rPr lang="en-US" dirty="0">
                <a:solidFill>
                  <a:srgbClr val="000000"/>
                </a:solidFill>
              </a:rPr>
            </a:br>
            <a:r>
              <a:rPr lang="en-US" sz="1400" dirty="0">
                <a:solidFill>
                  <a:srgbClr val="000000"/>
                </a:solidFill>
              </a:rPr>
              <a:t>(“</a:t>
            </a:r>
            <a:r>
              <a:rPr lang="en-US" sz="1400" i="1" dirty="0">
                <a:solidFill>
                  <a:srgbClr val="000000"/>
                </a:solidFill>
              </a:rPr>
              <a:t>some </a:t>
            </a:r>
            <a:r>
              <a:rPr lang="en-US" sz="1400" dirty="0">
                <a:solidFill>
                  <a:srgbClr val="000000"/>
                </a:solidFill>
              </a:rPr>
              <a:t>relationship”)</a:t>
            </a:r>
          </a:p>
        </p:txBody>
      </p:sp>
      <p:sp>
        <p:nvSpPr>
          <p:cNvPr id="34" name="TextBox 33"/>
          <p:cNvSpPr txBox="1"/>
          <p:nvPr/>
        </p:nvSpPr>
        <p:spPr>
          <a:xfrm>
            <a:off x="2935475" y="1934773"/>
            <a:ext cx="2199762" cy="584775"/>
          </a:xfrm>
          <a:prstGeom prst="rect">
            <a:avLst/>
          </a:prstGeom>
          <a:ln>
            <a:noFill/>
          </a:ln>
        </p:spPr>
        <p:style>
          <a:lnRef idx="2">
            <a:schemeClr val="accent1"/>
          </a:lnRef>
          <a:fillRef idx="1001">
            <a:schemeClr val="lt1"/>
          </a:fillRef>
          <a:effectRef idx="0">
            <a:schemeClr val="accent1"/>
          </a:effectRef>
          <a:fontRef idx="minor">
            <a:schemeClr val="dk1"/>
          </a:fontRef>
        </p:style>
        <p:txBody>
          <a:bodyPr wrap="square" rtlCol="0">
            <a:spAutoFit/>
          </a:bodyPr>
          <a:lstStyle/>
          <a:p>
            <a:r>
              <a:rPr lang="en-US" dirty="0">
                <a:solidFill>
                  <a:srgbClr val="000000"/>
                </a:solidFill>
              </a:rPr>
              <a:t>Precise mappings</a:t>
            </a:r>
            <a:br>
              <a:rPr lang="en-US" dirty="0">
                <a:solidFill>
                  <a:srgbClr val="000000"/>
                </a:solidFill>
              </a:rPr>
            </a:br>
            <a:r>
              <a:rPr lang="en-US" sz="1400" dirty="0">
                <a:solidFill>
                  <a:srgbClr val="000000"/>
                </a:solidFill>
              </a:rPr>
              <a:t>(</a:t>
            </a:r>
            <a:r>
              <a:rPr lang="en-US" sz="1400" dirty="0">
                <a:solidFill>
                  <a:srgbClr val="C00000"/>
                </a:solidFill>
              </a:rPr>
              <a:t>set notation, often more</a:t>
            </a:r>
            <a:r>
              <a:rPr lang="en-US" sz="1400" dirty="0">
                <a:solidFill>
                  <a:srgbClr val="000000"/>
                </a:solidFill>
              </a:rPr>
              <a:t>)</a:t>
            </a:r>
            <a:r>
              <a:rPr lang="en-US" sz="1400" i="1" dirty="0">
                <a:solidFill>
                  <a:srgbClr val="000000"/>
                </a:solidFill>
              </a:rPr>
              <a:t> </a:t>
            </a:r>
            <a:endParaRPr lang="en-US" sz="1600" dirty="0">
              <a:solidFill>
                <a:srgbClr val="000000"/>
              </a:solidFill>
            </a:endParaRPr>
          </a:p>
        </p:txBody>
      </p:sp>
      <p:sp>
        <p:nvSpPr>
          <p:cNvPr id="35" name="Right Arrow 34"/>
          <p:cNvSpPr/>
          <p:nvPr/>
        </p:nvSpPr>
        <p:spPr bwMode="auto">
          <a:xfrm>
            <a:off x="2455536" y="2104031"/>
            <a:ext cx="457200" cy="230497"/>
          </a:xfrm>
          <a:prstGeom prst="rightArrow">
            <a:avLst/>
          </a:prstGeom>
          <a:solidFill>
            <a:schemeClr val="tx1"/>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685800" fontAlgn="base">
              <a:spcBef>
                <a:spcPct val="50000"/>
              </a:spcBef>
              <a:spcAft>
                <a:spcPct val="0"/>
              </a:spcAft>
            </a:pPr>
            <a:endParaRPr lang="en-US" sz="1500" b="1" dirty="0">
              <a:solidFill>
                <a:srgbClr val="000000"/>
              </a:solidFill>
              <a:latin typeface="Arial" charset="0"/>
              <a:ea typeface="ＭＳ Ｐゴシック" pitchFamily="1" charset="-128"/>
            </a:endParaRPr>
          </a:p>
        </p:txBody>
      </p:sp>
      <p:sp>
        <p:nvSpPr>
          <p:cNvPr id="36" name="TextBox 35"/>
          <p:cNvSpPr txBox="1"/>
          <p:nvPr/>
        </p:nvSpPr>
        <p:spPr>
          <a:xfrm>
            <a:off x="5793716" y="3189681"/>
            <a:ext cx="2454506" cy="430887"/>
          </a:xfrm>
          <a:prstGeom prst="rect">
            <a:avLst/>
          </a:prstGeom>
          <a:noFill/>
        </p:spPr>
        <p:txBody>
          <a:bodyPr wrap="square" lIns="0" tIns="0" rIns="0" bIns="0" rtlCol="0">
            <a:spAutoFit/>
          </a:bodyPr>
          <a:lstStyle/>
          <a:p>
            <a:r>
              <a:rPr lang="en-US" sz="1400" dirty="0">
                <a:solidFill>
                  <a:srgbClr val="000000"/>
                </a:solidFill>
                <a:latin typeface="Arial"/>
                <a:cs typeface="Arial"/>
              </a:rPr>
              <a:t>Now: </a:t>
            </a:r>
            <a:r>
              <a:rPr lang="en-US" sz="1400" dirty="0">
                <a:solidFill>
                  <a:srgbClr val="C00000"/>
                </a:solidFill>
                <a:latin typeface="Arial"/>
                <a:cs typeface="Arial"/>
              </a:rPr>
              <a:t>all CERT C rules mappings to CWE </a:t>
            </a:r>
            <a:r>
              <a:rPr lang="en-US" sz="1400" u="sng" dirty="0">
                <a:solidFill>
                  <a:srgbClr val="C00000"/>
                </a:solidFill>
                <a:latin typeface="Arial"/>
                <a:cs typeface="Arial"/>
              </a:rPr>
              <a:t>precise</a:t>
            </a:r>
          </a:p>
        </p:txBody>
      </p:sp>
      <p:sp>
        <p:nvSpPr>
          <p:cNvPr id="21" name="Rectangle 20"/>
          <p:cNvSpPr/>
          <p:nvPr/>
        </p:nvSpPr>
        <p:spPr>
          <a:xfrm>
            <a:off x="7256055" y="2323703"/>
            <a:ext cx="414316" cy="25542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57150">
                <a:solidFill>
                  <a:srgbClr val="FFFF00"/>
                </a:solidFill>
              </a:ln>
              <a:noFill/>
            </a:endParaRPr>
          </a:p>
        </p:txBody>
      </p:sp>
      <p:sp>
        <p:nvSpPr>
          <p:cNvPr id="37" name="Title 1"/>
          <p:cNvSpPr txBox="1">
            <a:spLocks/>
          </p:cNvSpPr>
          <p:nvPr/>
        </p:nvSpPr>
        <p:spPr>
          <a:xfrm>
            <a:off x="381000" y="171741"/>
            <a:ext cx="3063240" cy="377163"/>
          </a:xfrm>
          <a:prstGeom prst="rect">
            <a:avLst/>
          </a:prstGeom>
        </p:spPr>
        <p:txBody>
          <a:bodyPr vert="horz" lIns="0" tIns="0" rIns="0" bIns="0" rtlCol="0" anchor="t">
            <a:normAutofit/>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dirty="0">
                <a:solidFill>
                  <a:srgbClr val="000000"/>
                </a:solidFill>
                <a:latin typeface="Arial" charset="0"/>
                <a:ea typeface="Arial" charset="0"/>
                <a:cs typeface="Arial" charset="0"/>
              </a:rPr>
              <a:t>Make Mappings Precise</a:t>
            </a:r>
          </a:p>
        </p:txBody>
      </p:sp>
      <p:sp>
        <p:nvSpPr>
          <p:cNvPr id="39" name="TextBox 38"/>
          <p:cNvSpPr txBox="1"/>
          <p:nvPr/>
        </p:nvSpPr>
        <p:spPr>
          <a:xfrm>
            <a:off x="367293" y="656979"/>
            <a:ext cx="8413454" cy="492443"/>
          </a:xfrm>
          <a:prstGeom prst="rect">
            <a:avLst/>
          </a:prstGeom>
          <a:solidFill>
            <a:srgbClr val="CCFFFF"/>
          </a:solidFill>
        </p:spPr>
        <p:txBody>
          <a:bodyPr wrap="square" lIns="0" tIns="0" rIns="0" bIns="0" rtlCol="0">
            <a:spAutoFit/>
          </a:bodyPr>
          <a:lstStyle/>
          <a:p>
            <a:r>
              <a:rPr lang="en-US" sz="1600" b="1" dirty="0">
                <a:solidFill>
                  <a:srgbClr val="000000"/>
                </a:solidFill>
                <a:latin typeface="Arial"/>
                <a:cs typeface="Arial"/>
              </a:rPr>
              <a:t>Problem 3: </a:t>
            </a:r>
            <a:r>
              <a:rPr lang="en-US" sz="1600" dirty="0">
                <a:solidFill>
                  <a:srgbClr val="000000"/>
                </a:solidFill>
                <a:latin typeface="Arial"/>
                <a:cs typeface="Arial"/>
              </a:rPr>
              <a:t>Test suites in different taxonomies (most use CWEs)</a:t>
            </a:r>
            <a:endParaRPr lang="en-US" sz="1600" b="1" dirty="0">
              <a:solidFill>
                <a:srgbClr val="000000"/>
              </a:solidFill>
              <a:latin typeface="Arial"/>
              <a:cs typeface="Arial"/>
            </a:endParaRPr>
          </a:p>
          <a:p>
            <a:r>
              <a:rPr lang="en-US" sz="1600" b="1" dirty="0">
                <a:solidFill>
                  <a:srgbClr val="000000"/>
                </a:solidFill>
                <a:latin typeface="Arial"/>
                <a:cs typeface="Arial"/>
              </a:rPr>
              <a:t>Solution 3: </a:t>
            </a:r>
            <a:r>
              <a:rPr lang="en-US" sz="1600" u="sng" dirty="0">
                <a:solidFill>
                  <a:srgbClr val="000000"/>
                </a:solidFill>
                <a:latin typeface="Arial"/>
                <a:cs typeface="Arial"/>
              </a:rPr>
              <a:t>Precisely map between taxonomies</a:t>
            </a:r>
            <a:r>
              <a:rPr lang="en-US" sz="1600" dirty="0">
                <a:solidFill>
                  <a:srgbClr val="000000"/>
                </a:solidFill>
                <a:latin typeface="Arial"/>
                <a:cs typeface="Arial"/>
              </a:rPr>
              <a:t>, then partition tests using  precise mappings</a:t>
            </a:r>
            <a:endParaRPr lang="en-US" sz="1600" u="sng" dirty="0">
              <a:solidFill>
                <a:srgbClr val="000000"/>
              </a:solidFill>
              <a:latin typeface="Arial"/>
              <a:cs typeface="Arial"/>
            </a:endParaRPr>
          </a:p>
        </p:txBody>
      </p:sp>
      <p:grpSp>
        <p:nvGrpSpPr>
          <p:cNvPr id="15" name="Group 14"/>
          <p:cNvGrpSpPr/>
          <p:nvPr/>
        </p:nvGrpSpPr>
        <p:grpSpPr>
          <a:xfrm>
            <a:off x="3083486" y="2562755"/>
            <a:ext cx="1649807" cy="1202052"/>
            <a:chOff x="1654984" y="2682182"/>
            <a:chExt cx="1649807" cy="1202052"/>
          </a:xfrm>
        </p:grpSpPr>
        <p:sp>
          <p:nvSpPr>
            <p:cNvPr id="16" name="TextBox 15"/>
            <p:cNvSpPr txBox="1">
              <a:spLocks noChangeAspect="1"/>
            </p:cNvSpPr>
            <p:nvPr/>
          </p:nvSpPr>
          <p:spPr>
            <a:xfrm>
              <a:off x="1714456" y="2682182"/>
              <a:ext cx="1590335" cy="384721"/>
            </a:xfrm>
            <a:prstGeom prst="rect">
              <a:avLst/>
            </a:prstGeom>
            <a:noFill/>
          </p:spPr>
          <p:txBody>
            <a:bodyPr wrap="square" rtlCol="0">
              <a:spAutoFit/>
            </a:bodyPr>
            <a:lstStyle/>
            <a:p>
              <a:r>
                <a:rPr lang="en-US" sz="950" dirty="0">
                  <a:solidFill>
                    <a:srgbClr val="245494"/>
                  </a:solidFill>
                </a:rPr>
                <a:t>2 CWEs subset of CERT rule, AND partial overlap</a:t>
              </a:r>
            </a:p>
          </p:txBody>
        </p:sp>
        <p:grpSp>
          <p:nvGrpSpPr>
            <p:cNvPr id="17" name="Group 16"/>
            <p:cNvGrpSpPr/>
            <p:nvPr/>
          </p:nvGrpSpPr>
          <p:grpSpPr>
            <a:xfrm>
              <a:off x="1654984" y="3046743"/>
              <a:ext cx="1371212" cy="837491"/>
              <a:chOff x="1" y="2820033"/>
              <a:chExt cx="1371212" cy="837491"/>
            </a:xfrm>
          </p:grpSpPr>
          <p:sp>
            <p:nvSpPr>
              <p:cNvPr id="18" name="Oval 17"/>
              <p:cNvSpPr>
                <a:spLocks noChangeAspect="1"/>
              </p:cNvSpPr>
              <p:nvPr/>
            </p:nvSpPr>
            <p:spPr bwMode="auto">
              <a:xfrm>
                <a:off x="1" y="2820033"/>
                <a:ext cx="1345150" cy="628479"/>
              </a:xfrm>
              <a:prstGeom prst="ellipse">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algn="ctr" defTabSz="685800" fontAlgn="base">
                  <a:spcBef>
                    <a:spcPct val="50000"/>
                  </a:spcBef>
                  <a:spcAft>
                    <a:spcPct val="0"/>
                  </a:spcAft>
                </a:pPr>
                <a:endParaRPr lang="en-US" sz="1000">
                  <a:solidFill>
                    <a:srgbClr val="000000"/>
                  </a:solidFill>
                  <a:latin typeface="Arial" charset="0"/>
                  <a:ea typeface="ＭＳ Ｐゴシック" pitchFamily="1" charset="-128"/>
                </a:endParaRPr>
              </a:p>
            </p:txBody>
          </p:sp>
          <p:sp>
            <p:nvSpPr>
              <p:cNvPr id="19" name="Oval 18"/>
              <p:cNvSpPr>
                <a:spLocks noChangeAspect="1"/>
              </p:cNvSpPr>
              <p:nvPr/>
            </p:nvSpPr>
            <p:spPr bwMode="auto">
              <a:xfrm>
                <a:off x="904865" y="2995070"/>
                <a:ext cx="377583" cy="328843"/>
              </a:xfrm>
              <a:prstGeom prst="ellipse">
                <a:avLst/>
              </a:prstGeom>
              <a:solidFill>
                <a:srgbClr val="00B0F0">
                  <a:alpha val="45000"/>
                </a:srgb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algn="ctr" defTabSz="685800" fontAlgn="base">
                  <a:spcBef>
                    <a:spcPct val="50000"/>
                  </a:spcBef>
                  <a:spcAft>
                    <a:spcPct val="0"/>
                  </a:spcAft>
                </a:pPr>
                <a:endParaRPr lang="en-US" sz="1000">
                  <a:solidFill>
                    <a:srgbClr val="000000"/>
                  </a:solidFill>
                  <a:latin typeface="Arial" charset="0"/>
                  <a:ea typeface="ＭＳ Ｐゴシック" pitchFamily="1" charset="-128"/>
                </a:endParaRPr>
              </a:p>
            </p:txBody>
          </p:sp>
          <p:sp>
            <p:nvSpPr>
              <p:cNvPr id="20" name="TextBox 19"/>
              <p:cNvSpPr txBox="1">
                <a:spLocks noChangeAspect="1"/>
              </p:cNvSpPr>
              <p:nvPr/>
            </p:nvSpPr>
            <p:spPr>
              <a:xfrm>
                <a:off x="854641" y="3060133"/>
                <a:ext cx="516572" cy="230832"/>
              </a:xfrm>
              <a:prstGeom prst="rect">
                <a:avLst/>
              </a:prstGeom>
              <a:noFill/>
            </p:spPr>
            <p:txBody>
              <a:bodyPr wrap="square" rtlCol="0">
                <a:spAutoFit/>
              </a:bodyPr>
              <a:lstStyle/>
              <a:p>
                <a:r>
                  <a:rPr lang="en-US" sz="900" dirty="0">
                    <a:solidFill>
                      <a:srgbClr val="000000"/>
                    </a:solidFill>
                  </a:rPr>
                  <a:t>CWE Y</a:t>
                </a:r>
              </a:p>
            </p:txBody>
          </p:sp>
          <p:sp>
            <p:nvSpPr>
              <p:cNvPr id="22" name="Oval 21"/>
              <p:cNvSpPr>
                <a:spLocks noChangeAspect="1"/>
              </p:cNvSpPr>
              <p:nvPr/>
            </p:nvSpPr>
            <p:spPr bwMode="auto">
              <a:xfrm>
                <a:off x="115710" y="3007696"/>
                <a:ext cx="377583" cy="328843"/>
              </a:xfrm>
              <a:prstGeom prst="ellipse">
                <a:avLst/>
              </a:prstGeom>
              <a:solidFill>
                <a:srgbClr val="00B0F0">
                  <a:alpha val="45000"/>
                </a:srgb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algn="ctr" defTabSz="685800" fontAlgn="base">
                  <a:spcBef>
                    <a:spcPct val="50000"/>
                  </a:spcBef>
                  <a:spcAft>
                    <a:spcPct val="0"/>
                  </a:spcAft>
                </a:pPr>
                <a:endParaRPr lang="en-US" sz="1000">
                  <a:solidFill>
                    <a:srgbClr val="000000"/>
                  </a:solidFill>
                  <a:latin typeface="Arial" charset="0"/>
                  <a:ea typeface="ＭＳ Ｐゴシック" pitchFamily="1" charset="-128"/>
                </a:endParaRPr>
              </a:p>
            </p:txBody>
          </p:sp>
          <p:sp>
            <p:nvSpPr>
              <p:cNvPr id="23" name="TextBox 22"/>
              <p:cNvSpPr txBox="1">
                <a:spLocks noChangeAspect="1"/>
              </p:cNvSpPr>
              <p:nvPr/>
            </p:nvSpPr>
            <p:spPr>
              <a:xfrm>
                <a:off x="64202" y="3071741"/>
                <a:ext cx="492232" cy="230832"/>
              </a:xfrm>
              <a:prstGeom prst="rect">
                <a:avLst/>
              </a:prstGeom>
              <a:noFill/>
            </p:spPr>
            <p:txBody>
              <a:bodyPr wrap="square" rtlCol="0">
                <a:spAutoFit/>
              </a:bodyPr>
              <a:lstStyle/>
              <a:p>
                <a:r>
                  <a:rPr lang="en-US" sz="900" dirty="0">
                    <a:solidFill>
                      <a:srgbClr val="000000"/>
                    </a:solidFill>
                  </a:rPr>
                  <a:t>CWE Z</a:t>
                </a:r>
              </a:p>
            </p:txBody>
          </p:sp>
          <p:sp>
            <p:nvSpPr>
              <p:cNvPr id="24" name="Oval 23"/>
              <p:cNvSpPr>
                <a:spLocks noChangeAspect="1"/>
              </p:cNvSpPr>
              <p:nvPr/>
            </p:nvSpPr>
            <p:spPr bwMode="auto">
              <a:xfrm>
                <a:off x="477058" y="3328681"/>
                <a:ext cx="377583" cy="328843"/>
              </a:xfrm>
              <a:prstGeom prst="ellipse">
                <a:avLst/>
              </a:prstGeom>
              <a:solidFill>
                <a:srgbClr val="00B0F0">
                  <a:alpha val="45000"/>
                </a:srgb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algn="ctr" defTabSz="685800" fontAlgn="base">
                  <a:spcBef>
                    <a:spcPct val="50000"/>
                  </a:spcBef>
                  <a:spcAft>
                    <a:spcPct val="0"/>
                  </a:spcAft>
                </a:pPr>
                <a:endParaRPr lang="en-US" sz="1000">
                  <a:solidFill>
                    <a:srgbClr val="000000"/>
                  </a:solidFill>
                  <a:latin typeface="Arial" charset="0"/>
                  <a:ea typeface="ＭＳ Ｐゴシック" pitchFamily="1" charset="-128"/>
                </a:endParaRPr>
              </a:p>
            </p:txBody>
          </p:sp>
          <p:sp>
            <p:nvSpPr>
              <p:cNvPr id="25" name="TextBox 24"/>
              <p:cNvSpPr txBox="1">
                <a:spLocks noChangeAspect="1"/>
              </p:cNvSpPr>
              <p:nvPr/>
            </p:nvSpPr>
            <p:spPr>
              <a:xfrm>
                <a:off x="411228" y="3399802"/>
                <a:ext cx="544328" cy="230832"/>
              </a:xfrm>
              <a:prstGeom prst="rect">
                <a:avLst/>
              </a:prstGeom>
              <a:noFill/>
            </p:spPr>
            <p:txBody>
              <a:bodyPr wrap="square" rtlCol="0">
                <a:spAutoFit/>
              </a:bodyPr>
              <a:lstStyle/>
              <a:p>
                <a:r>
                  <a:rPr lang="en-US" sz="900" dirty="0">
                    <a:solidFill>
                      <a:srgbClr val="000000"/>
                    </a:solidFill>
                  </a:rPr>
                  <a:t>CWE N</a:t>
                </a:r>
              </a:p>
            </p:txBody>
          </p:sp>
          <p:sp>
            <p:nvSpPr>
              <p:cNvPr id="27" name="TextBox 26"/>
              <p:cNvSpPr txBox="1">
                <a:spLocks noChangeAspect="1"/>
              </p:cNvSpPr>
              <p:nvPr/>
            </p:nvSpPr>
            <p:spPr>
              <a:xfrm>
                <a:off x="463504" y="2841988"/>
                <a:ext cx="491396" cy="369332"/>
              </a:xfrm>
              <a:prstGeom prst="rect">
                <a:avLst/>
              </a:prstGeom>
              <a:noFill/>
            </p:spPr>
            <p:txBody>
              <a:bodyPr wrap="square" rtlCol="0">
                <a:spAutoFit/>
              </a:bodyPr>
              <a:lstStyle/>
              <a:p>
                <a:r>
                  <a:rPr lang="en-US" sz="900" dirty="0">
                    <a:solidFill>
                      <a:srgbClr val="000000"/>
                    </a:solidFill>
                  </a:rPr>
                  <a:t>CERT Rule c</a:t>
                </a:r>
              </a:p>
            </p:txBody>
          </p:sp>
        </p:grpSp>
      </p:grpSp>
      <p:sp>
        <p:nvSpPr>
          <p:cNvPr id="28" name="TextBox 27"/>
          <p:cNvSpPr txBox="1"/>
          <p:nvPr/>
        </p:nvSpPr>
        <p:spPr>
          <a:xfrm>
            <a:off x="4150468" y="57780"/>
            <a:ext cx="4993531" cy="430887"/>
          </a:xfrm>
          <a:prstGeom prst="rect">
            <a:avLst/>
          </a:prstGeom>
          <a:solidFill>
            <a:srgbClr val="CCFFFF"/>
          </a:solidFill>
        </p:spPr>
        <p:txBody>
          <a:bodyPr wrap="square" lIns="0" tIns="0" rIns="0" bIns="0" rtlCol="0">
            <a:spAutoFit/>
          </a:bodyPr>
          <a:lstStyle>
            <a:defPPr>
              <a:defRPr lang="en-US"/>
            </a:defPPr>
            <a:lvl1pPr>
              <a:defRPr sz="1600" b="1">
                <a:latin typeface="Arial"/>
                <a:cs typeface="Arial"/>
              </a:defRPr>
            </a:lvl1pPr>
          </a:lstStyle>
          <a:p>
            <a:r>
              <a:rPr lang="en-US" sz="1400" dirty="0">
                <a:solidFill>
                  <a:srgbClr val="000000"/>
                </a:solidFill>
              </a:rPr>
              <a:t>Problem 2: </a:t>
            </a:r>
            <a:r>
              <a:rPr lang="en-US" sz="1400" b="0" dirty="0">
                <a:solidFill>
                  <a:srgbClr val="000000"/>
                </a:solidFill>
              </a:rPr>
              <a:t>too few manually audited alerts to make classifiers</a:t>
            </a:r>
          </a:p>
          <a:p>
            <a:r>
              <a:rPr lang="en-US" sz="1400" dirty="0">
                <a:solidFill>
                  <a:srgbClr val="000000"/>
                </a:solidFill>
              </a:rPr>
              <a:t>Solution 2: </a:t>
            </a:r>
            <a:r>
              <a:rPr lang="en-US" sz="1400" b="0" dirty="0">
                <a:solidFill>
                  <a:srgbClr val="000000"/>
                </a:solidFill>
              </a:rPr>
              <a:t>automate auditing alerts, using test suites</a:t>
            </a:r>
          </a:p>
        </p:txBody>
      </p:sp>
    </p:spTree>
    <p:extLst>
      <p:ext uri="{BB962C8B-B14F-4D97-AF65-F5344CB8AC3E}">
        <p14:creationId xmlns:p14="http://schemas.microsoft.com/office/powerpoint/2010/main" val="1578996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 y="181140"/>
            <a:ext cx="4389120" cy="290849"/>
          </a:xfrm>
        </p:spPr>
        <p:txBody>
          <a:bodyPr/>
          <a:lstStyle/>
          <a:p>
            <a:r>
              <a:rPr lang="en-US" dirty="0"/>
              <a:t>Test Suite Cross-Taxonomy Use</a:t>
            </a:r>
          </a:p>
        </p:txBody>
      </p:sp>
      <p:sp>
        <p:nvSpPr>
          <p:cNvPr id="14" name="TextBox 13"/>
          <p:cNvSpPr txBox="1"/>
          <p:nvPr/>
        </p:nvSpPr>
        <p:spPr>
          <a:xfrm>
            <a:off x="274536" y="3778376"/>
            <a:ext cx="5974166" cy="907941"/>
          </a:xfrm>
          <a:prstGeom prst="rect">
            <a:avLst/>
          </a:prstGeom>
          <a:noFill/>
        </p:spPr>
        <p:txBody>
          <a:bodyPr wrap="square" rtlCol="0">
            <a:spAutoFit/>
          </a:bodyPr>
          <a:lstStyle/>
          <a:p>
            <a:r>
              <a:rPr lang="en-US" dirty="0">
                <a:solidFill>
                  <a:srgbClr val="000000"/>
                </a:solidFill>
              </a:rPr>
              <a:t>Some types of CERT rule violations not tested, in </a:t>
            </a:r>
            <a:br>
              <a:rPr lang="en-US" dirty="0">
                <a:solidFill>
                  <a:srgbClr val="000000"/>
                </a:solidFill>
              </a:rPr>
            </a:br>
            <a:r>
              <a:rPr lang="en-US" dirty="0">
                <a:solidFill>
                  <a:srgbClr val="000000"/>
                </a:solidFill>
              </a:rPr>
              <a:t>partitioned test suites (“</a:t>
            </a:r>
            <a:r>
              <a:rPr lang="en-US" sz="2000" b="1" dirty="0">
                <a:solidFill>
                  <a:srgbClr val="C00000"/>
                </a:solidFill>
              </a:rPr>
              <a:t>0</a:t>
            </a:r>
            <a:r>
              <a:rPr lang="en-US" dirty="0">
                <a:solidFill>
                  <a:srgbClr val="000000"/>
                </a:solidFill>
              </a:rPr>
              <a:t>”s).</a:t>
            </a:r>
          </a:p>
          <a:p>
            <a:pPr marL="285750" indent="-225425">
              <a:buFontTx/>
              <a:buChar char="-"/>
            </a:pPr>
            <a:r>
              <a:rPr lang="en-US" sz="1500" dirty="0">
                <a:solidFill>
                  <a:srgbClr val="000000"/>
                </a:solidFill>
              </a:rPr>
              <a:t>Possible coverage in other suites</a:t>
            </a:r>
          </a:p>
        </p:txBody>
      </p:sp>
      <p:sp>
        <p:nvSpPr>
          <p:cNvPr id="6" name="TextBox 5"/>
          <p:cNvSpPr txBox="1"/>
          <p:nvPr/>
        </p:nvSpPr>
        <p:spPr>
          <a:xfrm>
            <a:off x="386732" y="2321290"/>
            <a:ext cx="5356860" cy="1015663"/>
          </a:xfrm>
          <a:prstGeom prst="rect">
            <a:avLst/>
          </a:prstGeom>
          <a:ln/>
          <a:effectLst>
            <a:glow rad="1397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defRPr sz="1350" u="sng"/>
            </a:lvl1pPr>
          </a:lstStyle>
          <a:p>
            <a:r>
              <a:rPr lang="en-US" sz="2000" b="1" dirty="0">
                <a:solidFill>
                  <a:srgbClr val="000000"/>
                </a:solidFill>
              </a:rPr>
              <a:t>CWE test programs useful to test CERT rules</a:t>
            </a:r>
          </a:p>
          <a:p>
            <a:r>
              <a:rPr lang="en-US" sz="2000" u="none" dirty="0">
                <a:solidFill>
                  <a:srgbClr val="000000"/>
                </a:solidFill>
              </a:rPr>
              <a:t>STONESOUP: </a:t>
            </a:r>
            <a:r>
              <a:rPr lang="en-US" sz="2000" b="1" u="none" dirty="0">
                <a:solidFill>
                  <a:srgbClr val="C00000"/>
                </a:solidFill>
              </a:rPr>
              <a:t>2,608 </a:t>
            </a:r>
            <a:r>
              <a:rPr lang="en-US" sz="1800" u="none" dirty="0">
                <a:solidFill>
                  <a:srgbClr val="000000"/>
                </a:solidFill>
              </a:rPr>
              <a:t>tests  </a:t>
            </a:r>
          </a:p>
          <a:p>
            <a:r>
              <a:rPr lang="en-US" sz="2000" u="none" dirty="0">
                <a:solidFill>
                  <a:srgbClr val="000000"/>
                </a:solidFill>
              </a:rPr>
              <a:t>Juliet: </a:t>
            </a:r>
            <a:r>
              <a:rPr lang="en-US" sz="2000" b="1" u="none" dirty="0">
                <a:solidFill>
                  <a:srgbClr val="C00000"/>
                </a:solidFill>
              </a:rPr>
              <a:t>80,158 </a:t>
            </a:r>
            <a:r>
              <a:rPr lang="en-US" sz="1800" u="none" dirty="0">
                <a:solidFill>
                  <a:srgbClr val="000000"/>
                </a:solidFill>
              </a:rPr>
              <a:t>tests</a:t>
            </a:r>
          </a:p>
        </p:txBody>
      </p:sp>
      <p:sp>
        <p:nvSpPr>
          <p:cNvPr id="7" name="TextBox 6"/>
          <p:cNvSpPr txBox="1"/>
          <p:nvPr/>
        </p:nvSpPr>
        <p:spPr>
          <a:xfrm>
            <a:off x="274536" y="714375"/>
            <a:ext cx="5156836" cy="1477328"/>
          </a:xfrm>
          <a:prstGeom prst="rect">
            <a:avLst/>
          </a:prstGeom>
          <a:noFill/>
        </p:spPr>
        <p:txBody>
          <a:bodyPr wrap="square" rtlCol="0">
            <a:spAutoFit/>
          </a:bodyPr>
          <a:lstStyle/>
          <a:p>
            <a:r>
              <a:rPr lang="en-US" dirty="0">
                <a:solidFill>
                  <a:srgbClr val="C00000"/>
                </a:solidFill>
              </a:rPr>
              <a:t>Partition sets of thousands of tests relatively quickly. </a:t>
            </a:r>
          </a:p>
          <a:p>
            <a:r>
              <a:rPr lang="en-US" dirty="0">
                <a:solidFill>
                  <a:srgbClr val="000000"/>
                </a:solidFill>
              </a:rPr>
              <a:t>Examine together:</a:t>
            </a:r>
          </a:p>
          <a:p>
            <a:pPr marL="285750" indent="-225425">
              <a:buFontTx/>
              <a:buChar char="-"/>
            </a:pPr>
            <a:r>
              <a:rPr lang="en-US" dirty="0">
                <a:solidFill>
                  <a:srgbClr val="000000"/>
                </a:solidFill>
              </a:rPr>
              <a:t>Precise mapping</a:t>
            </a:r>
          </a:p>
          <a:p>
            <a:pPr marL="285750" indent="-225425">
              <a:buFontTx/>
              <a:buChar char="-"/>
            </a:pPr>
            <a:r>
              <a:rPr lang="en-US" dirty="0">
                <a:solidFill>
                  <a:srgbClr val="000000"/>
                </a:solidFill>
              </a:rPr>
              <a:t>Test suite metadata (structured filenames)</a:t>
            </a:r>
          </a:p>
          <a:p>
            <a:pPr marL="285750" indent="-225425">
              <a:buFontTx/>
              <a:buChar char="-"/>
            </a:pPr>
            <a:r>
              <a:rPr lang="en-US" u="sng" dirty="0">
                <a:solidFill>
                  <a:srgbClr val="000000"/>
                </a:solidFill>
              </a:rPr>
              <a:t>Rarely</a:t>
            </a:r>
            <a:r>
              <a:rPr lang="en-US" dirty="0">
                <a:solidFill>
                  <a:srgbClr val="000000"/>
                </a:solidFill>
              </a:rPr>
              <a:t> examine small bit of code (variable type)  </a:t>
            </a:r>
          </a:p>
        </p:txBody>
      </p:sp>
      <p:pic>
        <p:nvPicPr>
          <p:cNvPr id="5" name="Picture 4"/>
          <p:cNvPicPr>
            <a:picLocks noChangeAspect="1"/>
          </p:cNvPicPr>
          <p:nvPr/>
        </p:nvPicPr>
        <p:blipFill>
          <a:blip r:embed="rId3"/>
          <a:stretch>
            <a:fillRect/>
          </a:stretch>
        </p:blipFill>
        <p:spPr>
          <a:xfrm>
            <a:off x="6193112" y="977107"/>
            <a:ext cx="2772394" cy="3749040"/>
          </a:xfrm>
          <a:prstGeom prst="rect">
            <a:avLst/>
          </a:prstGeom>
        </p:spPr>
      </p:pic>
      <p:sp>
        <p:nvSpPr>
          <p:cNvPr id="9" name="TextBox 8"/>
          <p:cNvSpPr txBox="1"/>
          <p:nvPr/>
        </p:nvSpPr>
        <p:spPr>
          <a:xfrm>
            <a:off x="5295900" y="34920"/>
            <a:ext cx="3848100" cy="861774"/>
          </a:xfrm>
          <a:prstGeom prst="rect">
            <a:avLst/>
          </a:prstGeom>
          <a:solidFill>
            <a:srgbClr val="CCFFFF"/>
          </a:solidFill>
        </p:spPr>
        <p:txBody>
          <a:bodyPr wrap="square" lIns="0" tIns="0" rIns="0" bIns="0" rtlCol="0">
            <a:spAutoFit/>
          </a:bodyPr>
          <a:lstStyle>
            <a:defPPr>
              <a:defRPr lang="en-US"/>
            </a:defPPr>
            <a:lvl1pPr>
              <a:defRPr sz="1400" b="1">
                <a:latin typeface="Arial"/>
                <a:cs typeface="Arial"/>
              </a:defRPr>
            </a:lvl1pPr>
          </a:lstStyle>
          <a:p>
            <a:r>
              <a:rPr lang="en-US" dirty="0">
                <a:solidFill>
                  <a:srgbClr val="000000"/>
                </a:solidFill>
              </a:rPr>
              <a:t>Problem 3: </a:t>
            </a:r>
            <a:r>
              <a:rPr lang="en-US" b="0" dirty="0">
                <a:solidFill>
                  <a:srgbClr val="000000"/>
                </a:solidFill>
              </a:rPr>
              <a:t>Test suites in different taxonomies (most use CWEs)</a:t>
            </a:r>
          </a:p>
          <a:p>
            <a:r>
              <a:rPr lang="en-US" dirty="0">
                <a:solidFill>
                  <a:srgbClr val="000000"/>
                </a:solidFill>
              </a:rPr>
              <a:t>Solution 3: </a:t>
            </a:r>
            <a:r>
              <a:rPr lang="en-US" b="0" dirty="0">
                <a:solidFill>
                  <a:srgbClr val="000000"/>
                </a:solidFill>
              </a:rPr>
              <a:t>Precisely map between taxonomies, </a:t>
            </a:r>
            <a:r>
              <a:rPr lang="en-US" u="sng" dirty="0">
                <a:solidFill>
                  <a:srgbClr val="000000"/>
                </a:solidFill>
              </a:rPr>
              <a:t>then partition tests with precise mappings</a:t>
            </a:r>
          </a:p>
        </p:txBody>
      </p:sp>
    </p:spTree>
    <p:extLst>
      <p:ext uri="{BB962C8B-B14F-4D97-AF65-F5344CB8AC3E}">
        <p14:creationId xmlns:p14="http://schemas.microsoft.com/office/powerpoint/2010/main" val="11146819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35519" y="510321"/>
            <a:ext cx="3498606" cy="87331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Background: Automatic Alert Classification</a:t>
            </a:r>
          </a:p>
        </p:txBody>
      </p:sp>
      <p:pic>
        <p:nvPicPr>
          <p:cNvPr id="3" name="Picture 2"/>
          <p:cNvPicPr>
            <a:picLocks noChangeAspect="1"/>
          </p:cNvPicPr>
          <p:nvPr/>
        </p:nvPicPr>
        <p:blipFill>
          <a:blip r:embed="rId3"/>
          <a:stretch>
            <a:fillRect/>
          </a:stretch>
        </p:blipFill>
        <p:spPr>
          <a:xfrm>
            <a:off x="1864271" y="444589"/>
            <a:ext cx="5415458" cy="4254323"/>
          </a:xfrm>
          <a:prstGeom prst="rect">
            <a:avLst/>
          </a:prstGeom>
        </p:spPr>
      </p:pic>
      <p:sp>
        <p:nvSpPr>
          <p:cNvPr id="9" name="TextBox 8"/>
          <p:cNvSpPr txBox="1"/>
          <p:nvPr/>
        </p:nvSpPr>
        <p:spPr>
          <a:xfrm>
            <a:off x="6247486" y="485314"/>
            <a:ext cx="1316084" cy="92333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accent1">
                <a:shade val="50000"/>
              </a:schemeClr>
            </a:solidFill>
          </a:ln>
        </p:spPr>
        <p:txBody>
          <a:bodyPr wrap="square" rtlCol="0" anchor="ctr" anchorCtr="0">
            <a:spAutoFit/>
          </a:bodyPr>
          <a:lstStyle/>
          <a:p>
            <a:r>
              <a:rPr lang="en-US" sz="1350" b="1" dirty="0"/>
              <a:t>Select candidate code bases for evaluation </a:t>
            </a:r>
          </a:p>
        </p:txBody>
      </p:sp>
      <p:sp>
        <p:nvSpPr>
          <p:cNvPr id="4" name="Text Placeholder 3"/>
          <p:cNvSpPr>
            <a:spLocks noGrp="1"/>
          </p:cNvSpPr>
          <p:nvPr>
            <p:ph type="body" sz="quarter" idx="10"/>
          </p:nvPr>
        </p:nvSpPr>
        <p:spPr/>
        <p:txBody>
          <a:bodyPr>
            <a:normAutofit lnSpcReduction="10000"/>
          </a:bodyPr>
          <a:lstStyle/>
          <a:p>
            <a:endParaRPr lang="en-US"/>
          </a:p>
        </p:txBody>
      </p:sp>
    </p:spTree>
    <p:extLst>
      <p:ext uri="{BB962C8B-B14F-4D97-AF65-F5344CB8AC3E}">
        <p14:creationId xmlns:p14="http://schemas.microsoft.com/office/powerpoint/2010/main" val="868735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0"/>
          </p:nvPr>
        </p:nvGraphicFramePr>
        <p:xfrm>
          <a:off x="371356" y="181050"/>
          <a:ext cx="4297679" cy="38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84176" y="165900"/>
            <a:ext cx="7235825" cy="581698"/>
          </a:xfrm>
        </p:spPr>
        <p:txBody>
          <a:bodyPr/>
          <a:lstStyle/>
          <a:p>
            <a:r>
              <a:rPr lang="en-US" dirty="0"/>
              <a:t>Process</a:t>
            </a:r>
            <a:br>
              <a:rPr lang="en-US" dirty="0"/>
            </a:br>
            <a:endParaRPr lang="en-US" dirty="0"/>
          </a:p>
        </p:txBody>
      </p:sp>
      <p:sp>
        <p:nvSpPr>
          <p:cNvPr id="7" name="TextBox 6"/>
          <p:cNvSpPr txBox="1"/>
          <p:nvPr/>
        </p:nvSpPr>
        <p:spPr>
          <a:xfrm>
            <a:off x="5090895" y="747598"/>
            <a:ext cx="3795355" cy="2811026"/>
          </a:xfrm>
          <a:prstGeom prst="rect">
            <a:avLst/>
          </a:prstGeom>
          <a:solidFill>
            <a:srgbClr val="CCFFFF"/>
          </a:solidFill>
        </p:spPr>
        <p:txBody>
          <a:bodyPr wrap="square" lIns="91440" tIns="91440" rIns="91440" bIns="91440" rtlCol="0">
            <a:spAutoFit/>
          </a:bodyPr>
          <a:lstStyle/>
          <a:p>
            <a:pPr>
              <a:spcBef>
                <a:spcPts val="200"/>
              </a:spcBef>
              <a:spcAft>
                <a:spcPts val="200"/>
              </a:spcAft>
            </a:pPr>
            <a:r>
              <a:rPr lang="en-US" sz="1400" b="1" dirty="0">
                <a:solidFill>
                  <a:srgbClr val="000000"/>
                </a:solidFill>
                <a:latin typeface="Arial"/>
                <a:cs typeface="Arial"/>
              </a:rPr>
              <a:t>Problem 1: </a:t>
            </a:r>
            <a:r>
              <a:rPr lang="en-US" sz="1400" dirty="0">
                <a:solidFill>
                  <a:srgbClr val="000000"/>
                </a:solidFill>
                <a:latin typeface="Arial"/>
                <a:cs typeface="Arial"/>
              </a:rPr>
              <a:t>too many alerts</a:t>
            </a:r>
          </a:p>
          <a:p>
            <a:pPr>
              <a:spcBef>
                <a:spcPts val="200"/>
              </a:spcBef>
              <a:spcAft>
                <a:spcPts val="200"/>
              </a:spcAft>
            </a:pPr>
            <a:r>
              <a:rPr lang="en-US" sz="1400" b="1" dirty="0">
                <a:solidFill>
                  <a:srgbClr val="000000"/>
                </a:solidFill>
                <a:latin typeface="Arial"/>
                <a:cs typeface="Arial"/>
              </a:rPr>
              <a:t>Solution 1: </a:t>
            </a:r>
            <a:r>
              <a:rPr lang="en-US" sz="1400" dirty="0">
                <a:solidFill>
                  <a:srgbClr val="000000"/>
                </a:solidFill>
                <a:latin typeface="Arial"/>
                <a:cs typeface="Arial"/>
              </a:rPr>
              <a:t>automate handling</a:t>
            </a:r>
          </a:p>
          <a:p>
            <a:pPr>
              <a:spcBef>
                <a:spcPts val="200"/>
              </a:spcBef>
              <a:spcAft>
                <a:spcPts val="200"/>
              </a:spcAft>
            </a:pPr>
            <a:r>
              <a:rPr lang="en-US" sz="1400" b="1" dirty="0">
                <a:solidFill>
                  <a:srgbClr val="000000"/>
                </a:solidFill>
                <a:latin typeface="Arial"/>
                <a:cs typeface="Arial"/>
              </a:rPr>
              <a:t>Problem 2: </a:t>
            </a:r>
            <a:r>
              <a:rPr lang="en-US" sz="1400" dirty="0">
                <a:solidFill>
                  <a:srgbClr val="000000"/>
                </a:solidFill>
                <a:latin typeface="Arial"/>
                <a:cs typeface="Arial"/>
              </a:rPr>
              <a:t>too </a:t>
            </a:r>
            <a:r>
              <a:rPr lang="en-US" sz="1400" u="sng" dirty="0">
                <a:solidFill>
                  <a:srgbClr val="000000"/>
                </a:solidFill>
                <a:latin typeface="Arial"/>
                <a:cs typeface="Arial"/>
              </a:rPr>
              <a:t>few</a:t>
            </a:r>
            <a:r>
              <a:rPr lang="en-US" sz="1400" dirty="0">
                <a:solidFill>
                  <a:srgbClr val="000000"/>
                </a:solidFill>
                <a:latin typeface="Arial"/>
                <a:cs typeface="Arial"/>
              </a:rPr>
              <a:t> manually audited alerts to make classifiers accurate for some flaws</a:t>
            </a:r>
            <a:endParaRPr lang="en-US" sz="1400" b="1" dirty="0">
              <a:solidFill>
                <a:srgbClr val="000000"/>
              </a:solidFill>
              <a:latin typeface="Arial"/>
              <a:cs typeface="Arial"/>
            </a:endParaRPr>
          </a:p>
          <a:p>
            <a:pPr>
              <a:spcBef>
                <a:spcPts val="200"/>
              </a:spcBef>
              <a:spcAft>
                <a:spcPts val="200"/>
              </a:spcAft>
            </a:pPr>
            <a:r>
              <a:rPr lang="en-US" sz="1400" b="1" dirty="0">
                <a:solidFill>
                  <a:srgbClr val="000000"/>
                </a:solidFill>
                <a:latin typeface="Arial"/>
                <a:cs typeface="Arial"/>
              </a:rPr>
              <a:t>Solution 2: </a:t>
            </a:r>
            <a:r>
              <a:rPr lang="en-US" sz="1400" dirty="0">
                <a:solidFill>
                  <a:srgbClr val="000000"/>
                </a:solidFill>
                <a:latin typeface="Arial"/>
                <a:cs typeface="Arial"/>
              </a:rPr>
              <a:t>automate auditing alerts, </a:t>
            </a:r>
            <a:r>
              <a:rPr lang="en-US" sz="1400" u="sng" dirty="0">
                <a:solidFill>
                  <a:srgbClr val="000000"/>
                </a:solidFill>
                <a:latin typeface="Arial"/>
                <a:cs typeface="Arial"/>
              </a:rPr>
              <a:t>using test suites</a:t>
            </a:r>
            <a:endParaRPr lang="en-US" sz="1400" b="1" dirty="0">
              <a:solidFill>
                <a:srgbClr val="000000"/>
              </a:solidFill>
              <a:latin typeface="Arial"/>
              <a:cs typeface="Arial"/>
            </a:endParaRPr>
          </a:p>
          <a:p>
            <a:pPr>
              <a:spcBef>
                <a:spcPts val="200"/>
              </a:spcBef>
              <a:spcAft>
                <a:spcPts val="200"/>
              </a:spcAft>
            </a:pPr>
            <a:r>
              <a:rPr lang="en-US" sz="1400" b="1" dirty="0">
                <a:solidFill>
                  <a:srgbClr val="000000"/>
                </a:solidFill>
                <a:latin typeface="Arial"/>
                <a:cs typeface="Arial"/>
              </a:rPr>
              <a:t>Problem 3: </a:t>
            </a:r>
            <a:r>
              <a:rPr lang="en-US" sz="1400" dirty="0">
                <a:solidFill>
                  <a:srgbClr val="000000"/>
                </a:solidFill>
                <a:latin typeface="Arial"/>
                <a:cs typeface="Arial"/>
              </a:rPr>
              <a:t>Test suites in different taxonomies (most use CWEs)</a:t>
            </a:r>
            <a:endParaRPr lang="en-US" sz="1400" b="1" dirty="0">
              <a:solidFill>
                <a:srgbClr val="000000"/>
              </a:solidFill>
              <a:latin typeface="Arial"/>
              <a:cs typeface="Arial"/>
            </a:endParaRPr>
          </a:p>
          <a:p>
            <a:pPr>
              <a:spcBef>
                <a:spcPts val="200"/>
              </a:spcBef>
              <a:spcAft>
                <a:spcPts val="200"/>
              </a:spcAft>
            </a:pPr>
            <a:r>
              <a:rPr lang="en-US" sz="1400" b="1" dirty="0">
                <a:solidFill>
                  <a:srgbClr val="000000"/>
                </a:solidFill>
                <a:latin typeface="Arial"/>
                <a:cs typeface="Arial"/>
              </a:rPr>
              <a:t>Solution 3: </a:t>
            </a:r>
            <a:r>
              <a:rPr lang="en-US" sz="1400" dirty="0">
                <a:solidFill>
                  <a:srgbClr val="000000"/>
                </a:solidFill>
                <a:latin typeface="Arial"/>
                <a:cs typeface="Arial"/>
              </a:rPr>
              <a:t>Precisely map between taxonomies, then partition tests using  precise mappings</a:t>
            </a:r>
            <a:endParaRPr lang="en-US" sz="1400" u="sng" dirty="0">
              <a:solidFill>
                <a:srgbClr val="000000"/>
              </a:solidFill>
              <a:latin typeface="Arial"/>
              <a:cs typeface="Arial"/>
            </a:endParaRPr>
          </a:p>
        </p:txBody>
      </p:sp>
    </p:spTree>
    <p:extLst>
      <p:ext uri="{BB962C8B-B14F-4D97-AF65-F5344CB8AC3E}">
        <p14:creationId xmlns:p14="http://schemas.microsoft.com/office/powerpoint/2010/main" val="215469621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36221" y="685800"/>
            <a:ext cx="7650480" cy="4000500"/>
          </a:xfrm>
        </p:spPr>
        <p:txBody>
          <a:bodyPr/>
          <a:lstStyle/>
          <a:p>
            <a:pPr lvl="2"/>
            <a:r>
              <a:rPr lang="en-US" dirty="0"/>
              <a:t>We automated defect identification of Juliet flaws with location </a:t>
            </a:r>
            <a:r>
              <a:rPr lang="en-US" b="1" u="sng" dirty="0"/>
              <a:t>2 ways</a:t>
            </a:r>
          </a:p>
          <a:p>
            <a:pPr marL="215503" lvl="2" indent="0">
              <a:buNone/>
            </a:pPr>
            <a:endParaRPr lang="en-US" dirty="0"/>
          </a:p>
          <a:p>
            <a:pPr marL="215503" lvl="2" indent="0">
              <a:buNone/>
            </a:pPr>
            <a:endParaRPr lang="en-US" dirty="0"/>
          </a:p>
          <a:p>
            <a:pPr lvl="2"/>
            <a:r>
              <a:rPr lang="en-US" dirty="0"/>
              <a:t>Used 8 static analysis tools on Juliet programs</a:t>
            </a:r>
          </a:p>
          <a:p>
            <a:pPr lvl="2"/>
            <a:r>
              <a:rPr lang="en-US" dirty="0"/>
              <a:t>Automated alert-to-defect matching</a:t>
            </a:r>
          </a:p>
          <a:p>
            <a:pPr lvl="2"/>
            <a:r>
              <a:rPr lang="en-US" dirty="0"/>
              <a:t>Automated alert-to-alert matching (alerts fused: same line &amp; CWE)</a:t>
            </a:r>
          </a:p>
          <a:p>
            <a:pPr lvl="2"/>
            <a:endParaRPr lang="en-US" dirty="0"/>
          </a:p>
          <a:p>
            <a:pPr marL="215503" lvl="2" indent="0">
              <a:buNone/>
            </a:pPr>
            <a:endParaRPr lang="en-US" dirty="0"/>
          </a:p>
          <a:p>
            <a:pPr marL="215503" lvl="2" indent="0">
              <a:buNone/>
            </a:pPr>
            <a:endParaRPr lang="en-US" dirty="0"/>
          </a:p>
          <a:p>
            <a:pPr lvl="2"/>
            <a:r>
              <a:rPr lang="en-US" dirty="0"/>
              <a:t>These are initial metrics (more EC as use more tools, STONESOUP)</a:t>
            </a:r>
          </a:p>
        </p:txBody>
      </p:sp>
      <p:sp>
        <p:nvSpPr>
          <p:cNvPr id="3" name="Title 2"/>
          <p:cNvSpPr>
            <a:spLocks noGrp="1"/>
          </p:cNvSpPr>
          <p:nvPr>
            <p:ph type="title"/>
          </p:nvPr>
        </p:nvSpPr>
        <p:spPr>
          <a:xfrm>
            <a:off x="386611" y="280685"/>
            <a:ext cx="7235825" cy="296235"/>
          </a:xfrm>
        </p:spPr>
        <p:txBody>
          <a:bodyPr/>
          <a:lstStyle/>
          <a:p>
            <a:r>
              <a:rPr lang="en-US" dirty="0"/>
              <a:t>Analysis of Juliet Test Suite: Initial CWE Results</a:t>
            </a:r>
          </a:p>
        </p:txBody>
      </p:sp>
      <p:graphicFrame>
        <p:nvGraphicFramePr>
          <p:cNvPr id="7" name="Table 3"/>
          <p:cNvGraphicFramePr>
            <a:graphicFrameLocks noGrp="1"/>
          </p:cNvGraphicFramePr>
          <p:nvPr/>
        </p:nvGraphicFramePr>
        <p:xfrm>
          <a:off x="4947379" y="1078002"/>
          <a:ext cx="2672289" cy="365760"/>
        </p:xfrm>
        <a:graphic>
          <a:graphicData uri="http://schemas.openxmlformats.org/drawingml/2006/table">
            <a:tbl>
              <a:tblPr firstRow="1" firstCol="1" bandRow="1"/>
              <a:tblGrid>
                <a:gridCol w="1929339">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tblGrid>
              <a:tr h="182880">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Number of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Bad</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Functions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103,376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2880">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Number of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Good</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Functions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231,476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Rectangle 4"/>
          <p:cNvSpPr>
            <a:spLocks noChangeArrowheads="1"/>
          </p:cNvSpPr>
          <p:nvPr/>
        </p:nvSpPr>
        <p:spPr bwMode="auto">
          <a:xfrm>
            <a:off x="2171701" y="3190797"/>
            <a:ext cx="156133"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350" dirty="0">
              <a:solidFill>
                <a:srgbClr val="000000"/>
              </a:solidFill>
            </a:endParaRPr>
          </a:p>
        </p:txBody>
      </p:sp>
      <p:sp>
        <p:nvSpPr>
          <p:cNvPr id="16" name="TextBox 15"/>
          <p:cNvSpPr txBox="1"/>
          <p:nvPr/>
        </p:nvSpPr>
        <p:spPr>
          <a:xfrm>
            <a:off x="601980" y="872294"/>
            <a:ext cx="4363415" cy="646331"/>
          </a:xfrm>
          <a:prstGeom prst="rect">
            <a:avLst/>
          </a:prstGeom>
          <a:noFill/>
        </p:spPr>
        <p:txBody>
          <a:bodyPr wrap="square" rtlCol="0">
            <a:spAutoFit/>
          </a:bodyPr>
          <a:lstStyle/>
          <a:p>
            <a:pPr marL="171450" indent="-171450">
              <a:buFontTx/>
              <a:buChar char="-"/>
            </a:pPr>
            <a:r>
              <a:rPr lang="en-US" sz="1200" dirty="0">
                <a:solidFill>
                  <a:srgbClr val="000000"/>
                </a:solidFill>
              </a:rPr>
              <a:t>A Juliet program tells about </a:t>
            </a:r>
            <a:r>
              <a:rPr lang="en-US" sz="1200" u="sng" dirty="0">
                <a:solidFill>
                  <a:srgbClr val="000000"/>
                </a:solidFill>
              </a:rPr>
              <a:t>only</a:t>
            </a:r>
            <a:r>
              <a:rPr lang="en-US" sz="1200" dirty="0">
                <a:solidFill>
                  <a:srgbClr val="000000"/>
                </a:solidFill>
              </a:rPr>
              <a:t> one type of CWE</a:t>
            </a:r>
          </a:p>
          <a:p>
            <a:pPr marL="171450" indent="-171450">
              <a:buFontTx/>
              <a:buChar char="-"/>
            </a:pPr>
            <a:r>
              <a:rPr lang="en-US" sz="1200" dirty="0">
                <a:solidFill>
                  <a:srgbClr val="000000"/>
                </a:solidFill>
              </a:rPr>
              <a:t>Exact line defect metadata, for TPs</a:t>
            </a:r>
          </a:p>
          <a:p>
            <a:pPr marL="171450" indent="-171450">
              <a:buFontTx/>
              <a:buChar char="-"/>
            </a:pPr>
            <a:r>
              <a:rPr lang="en-US" sz="1200" dirty="0">
                <a:solidFill>
                  <a:srgbClr val="000000"/>
                </a:solidFill>
              </a:rPr>
              <a:t>Function line spans, for FPs</a:t>
            </a:r>
            <a:endParaRPr lang="en-US" sz="1200" u="sng" dirty="0">
              <a:solidFill>
                <a:srgbClr val="000000"/>
              </a:solidFill>
            </a:endParaRPr>
          </a:p>
        </p:txBody>
      </p:sp>
      <p:cxnSp>
        <p:nvCxnSpPr>
          <p:cNvPr id="25" name="Straight Arrow Connector 24"/>
          <p:cNvCxnSpPr/>
          <p:nvPr/>
        </p:nvCxnSpPr>
        <p:spPr bwMode="auto">
          <a:xfrm>
            <a:off x="3988524" y="2512304"/>
            <a:ext cx="977132" cy="232220"/>
          </a:xfrm>
          <a:prstGeom prst="straightConnector1">
            <a:avLst/>
          </a:prstGeom>
          <a:solidFill>
            <a:srgbClr val="5CA1FB"/>
          </a:solidFill>
          <a:ln w="38100" cap="flat" cmpd="sng" algn="ctr">
            <a:solidFill>
              <a:srgbClr val="FF0000"/>
            </a:solidFill>
            <a:prstDash val="solid"/>
            <a:round/>
            <a:headEnd type="none" w="med" len="med"/>
            <a:tailEnd type="triangle"/>
          </a:ln>
          <a:effectLst/>
        </p:spPr>
      </p:cxnSp>
      <p:sp>
        <p:nvSpPr>
          <p:cNvPr id="27" name="TextBox 26"/>
          <p:cNvSpPr txBox="1"/>
          <p:nvPr/>
        </p:nvSpPr>
        <p:spPr>
          <a:xfrm>
            <a:off x="2426517" y="2267467"/>
            <a:ext cx="1749424" cy="923330"/>
          </a:xfrm>
          <a:prstGeom prst="rect">
            <a:avLst/>
          </a:prstGeom>
          <a:noFill/>
        </p:spPr>
        <p:txBody>
          <a:bodyPr wrap="square" rtlCol="0">
            <a:spAutoFit/>
          </a:bodyPr>
          <a:lstStyle/>
          <a:p>
            <a:r>
              <a:rPr lang="en-US" b="1" dirty="0">
                <a:solidFill>
                  <a:srgbClr val="C00000"/>
                </a:solidFill>
              </a:rPr>
              <a:t>Lots of new data for creating classifiers</a:t>
            </a:r>
            <a:endParaRPr lang="en-US" sz="1400" b="1" dirty="0">
              <a:solidFill>
                <a:srgbClr val="C00000"/>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276899372"/>
              </p:ext>
            </p:extLst>
          </p:nvPr>
        </p:nvGraphicFramePr>
        <p:xfrm>
          <a:off x="4154993" y="2360899"/>
          <a:ext cx="2962941" cy="792480"/>
        </p:xfrm>
        <a:graphic>
          <a:graphicData uri="http://schemas.openxmlformats.org/drawingml/2006/table">
            <a:tbl>
              <a:tblPr firstRow="1" firstCol="1" bandRow="1"/>
              <a:tblGrid>
                <a:gridCol w="786289">
                  <a:extLst>
                    <a:ext uri="{9D8B030D-6E8A-4147-A177-3AD203B41FA5}">
                      <a16:colId xmlns:a16="http://schemas.microsoft.com/office/drawing/2014/main" val="20000"/>
                    </a:ext>
                  </a:extLst>
                </a:gridCol>
                <a:gridCol w="2176652">
                  <a:extLst>
                    <a:ext uri="{9D8B030D-6E8A-4147-A177-3AD203B41FA5}">
                      <a16:colId xmlns:a16="http://schemas.microsoft.com/office/drawing/2014/main" val="20001"/>
                    </a:ext>
                  </a:extLst>
                </a:gridCol>
              </a:tblGrid>
              <a:tr h="365760">
                <a:tc>
                  <a:txBody>
                    <a:bodyPr/>
                    <a:lstStyle/>
                    <a:p>
                      <a:pPr marL="0" marR="0">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Alert Type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Equivalence Classes: </a:t>
                      </a:r>
                      <a:br>
                        <a:rPr lang="en-US"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(EC</a:t>
                      </a:r>
                      <a:r>
                        <a:rPr lang="en-US" sz="1200" b="1" baseline="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counts a fused alert once)</a:t>
                      </a:r>
                      <a:endParaRPr lang="en-US" sz="12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TRUE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13,330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82880">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FALSE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24,523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9" name="Rectangle 18"/>
          <p:cNvSpPr/>
          <p:nvPr/>
        </p:nvSpPr>
        <p:spPr bwMode="auto">
          <a:xfrm>
            <a:off x="4947220" y="2722180"/>
            <a:ext cx="2191646" cy="463855"/>
          </a:xfrm>
          <a:prstGeom prst="rect">
            <a:avLst/>
          </a:prstGeom>
          <a:noFill/>
          <a:ln w="57150" cap="flat" cmpd="sng" algn="ctr">
            <a:solidFill>
              <a:srgbClr val="FF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685800" fontAlgn="base">
              <a:spcBef>
                <a:spcPct val="50000"/>
              </a:spcBef>
              <a:spcAft>
                <a:spcPct val="0"/>
              </a:spcAft>
            </a:pPr>
            <a:endParaRPr lang="en-US" sz="1500" b="1" dirty="0">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3064920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36221" y="685800"/>
            <a:ext cx="8431918" cy="4000500"/>
          </a:xfrm>
        </p:spPr>
        <p:txBody>
          <a:bodyPr/>
          <a:lstStyle/>
          <a:p>
            <a:pPr marL="215498" lvl="2" indent="0">
              <a:buNone/>
            </a:pPr>
            <a:endParaRPr lang="en-US" dirty="0"/>
          </a:p>
          <a:p>
            <a:pPr marL="215498" lvl="2" indent="0">
              <a:buNone/>
            </a:pPr>
            <a:endParaRPr lang="en-US" dirty="0"/>
          </a:p>
          <a:p>
            <a:pPr lvl="2"/>
            <a:endParaRPr lang="en-US" dirty="0"/>
          </a:p>
          <a:p>
            <a:pPr lvl="2"/>
            <a:endParaRPr lang="en-US" dirty="0"/>
          </a:p>
          <a:p>
            <a:pPr marL="255985" lvl="1" indent="-127397"/>
            <a:r>
              <a:rPr lang="en-US" dirty="0"/>
              <a:t>Big savings: manual audit of 37,853 alerts from non-test-suite programs would take an </a:t>
            </a:r>
            <a:r>
              <a:rPr lang="en-US" b="1" dirty="0"/>
              <a:t>unrealistic minimum of 1,230 hours </a:t>
            </a:r>
            <a:r>
              <a:rPr lang="en-US" dirty="0"/>
              <a:t>(117 seconds per alert audit [1]).</a:t>
            </a:r>
          </a:p>
          <a:p>
            <a:pPr marL="471488" lvl="2" indent="-128588"/>
            <a:r>
              <a:rPr lang="en-US" dirty="0"/>
              <a:t>First 37,853 alert audits wouldn’t cover many conditions (and sub-conditions) covered by the Juliet test suite! </a:t>
            </a:r>
          </a:p>
          <a:p>
            <a:pPr marL="471488" lvl="2" indent="-128588"/>
            <a:r>
              <a:rPr lang="en-US" dirty="0"/>
              <a:t>Need true and false labels for classifiers.</a:t>
            </a:r>
          </a:p>
          <a:p>
            <a:pPr marL="471488" lvl="2" indent="-128588"/>
            <a:r>
              <a:rPr lang="en-US" b="1" dirty="0"/>
              <a:t>Realistically: enormous amount of manual auditing time </a:t>
            </a:r>
            <a:r>
              <a:rPr lang="en-US" dirty="0"/>
              <a:t>to develop that much data.</a:t>
            </a:r>
          </a:p>
          <a:p>
            <a:pPr marL="255985" lvl="1" indent="-127397"/>
            <a:r>
              <a:rPr lang="en-US" dirty="0"/>
              <a:t>These are initial metrics (more data as we use more tools and test suites)</a:t>
            </a:r>
          </a:p>
          <a:p>
            <a:pPr lvl="1" indent="0">
              <a:buNone/>
            </a:pPr>
            <a:endParaRPr lang="en-US" dirty="0"/>
          </a:p>
          <a:p>
            <a:pPr lvl="1" indent="0">
              <a:buNone/>
            </a:pPr>
            <a:r>
              <a:rPr lang="en-US" dirty="0"/>
              <a:t>[1] Nathaniel </a:t>
            </a:r>
            <a:r>
              <a:rPr lang="en-US" dirty="0" err="1"/>
              <a:t>Ayewah</a:t>
            </a:r>
            <a:r>
              <a:rPr lang="en-US" dirty="0"/>
              <a:t> and William Pugh. "The Google FindBugs fixit." </a:t>
            </a:r>
            <a:r>
              <a:rPr lang="en-US" i="1" dirty="0"/>
              <a:t>Proceedings of the 19th International Symposium on Software Testing and Analysis</a:t>
            </a:r>
            <a:r>
              <a:rPr lang="en-US" dirty="0"/>
              <a:t>. ACM, 2010.</a:t>
            </a:r>
          </a:p>
          <a:p>
            <a:pPr marL="215498" lvl="2" indent="0">
              <a:buNone/>
            </a:pPr>
            <a:endParaRPr lang="en-US" dirty="0"/>
          </a:p>
        </p:txBody>
      </p:sp>
      <p:sp>
        <p:nvSpPr>
          <p:cNvPr id="3" name="Title 2"/>
          <p:cNvSpPr>
            <a:spLocks noGrp="1"/>
          </p:cNvSpPr>
          <p:nvPr>
            <p:ph type="title"/>
          </p:nvPr>
        </p:nvSpPr>
        <p:spPr>
          <a:xfrm>
            <a:off x="386612" y="280685"/>
            <a:ext cx="7235825" cy="332399"/>
          </a:xfrm>
        </p:spPr>
        <p:txBody>
          <a:bodyPr/>
          <a:lstStyle/>
          <a:p>
            <a:r>
              <a:rPr lang="en-US" dirty="0"/>
              <a:t>Analysis of Juliet Test Suite: Initial CWE Results</a:t>
            </a:r>
          </a:p>
        </p:txBody>
      </p:sp>
      <p:sp>
        <p:nvSpPr>
          <p:cNvPr id="13" name="Rectangle 4"/>
          <p:cNvSpPr>
            <a:spLocks noChangeArrowheads="1"/>
          </p:cNvSpPr>
          <p:nvPr/>
        </p:nvSpPr>
        <p:spPr bwMode="auto">
          <a:xfrm>
            <a:off x="821489" y="1609131"/>
            <a:ext cx="156133"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83"/>
            <a:r>
              <a:rPr lang="en-US" altLang="en-US" sz="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350" dirty="0">
              <a:solidFill>
                <a:srgbClr val="000000"/>
              </a:solidFill>
            </a:endParaRPr>
          </a:p>
        </p:txBody>
      </p:sp>
      <p:cxnSp>
        <p:nvCxnSpPr>
          <p:cNvPr id="25" name="Straight Arrow Connector 24"/>
          <p:cNvCxnSpPr/>
          <p:nvPr/>
        </p:nvCxnSpPr>
        <p:spPr bwMode="auto">
          <a:xfrm>
            <a:off x="2638312" y="930637"/>
            <a:ext cx="977132" cy="232220"/>
          </a:xfrm>
          <a:prstGeom prst="straightConnector1">
            <a:avLst/>
          </a:prstGeom>
          <a:solidFill>
            <a:srgbClr val="5CA1FB"/>
          </a:solidFill>
          <a:ln w="38100" cap="flat" cmpd="sng" algn="ctr">
            <a:solidFill>
              <a:srgbClr val="FF0000"/>
            </a:solidFill>
            <a:prstDash val="solid"/>
            <a:round/>
            <a:headEnd type="none" w="med" len="med"/>
            <a:tailEnd type="triangle"/>
          </a:ln>
          <a:effectLst/>
        </p:spPr>
      </p:cxnSp>
      <p:sp>
        <p:nvSpPr>
          <p:cNvPr id="27" name="TextBox 26"/>
          <p:cNvSpPr txBox="1"/>
          <p:nvPr/>
        </p:nvSpPr>
        <p:spPr>
          <a:xfrm>
            <a:off x="717521" y="685801"/>
            <a:ext cx="2108207" cy="861774"/>
          </a:xfrm>
          <a:prstGeom prst="rect">
            <a:avLst/>
          </a:prstGeom>
          <a:noFill/>
        </p:spPr>
        <p:txBody>
          <a:bodyPr wrap="square" rtlCol="0">
            <a:spAutoFit/>
          </a:bodyPr>
          <a:lstStyle/>
          <a:p>
            <a:r>
              <a:rPr lang="en-US" b="1" dirty="0">
                <a:solidFill>
                  <a:srgbClr val="C00000"/>
                </a:solidFill>
              </a:rPr>
              <a:t>Lots of new data for creating classifiers</a:t>
            </a:r>
          </a:p>
          <a:p>
            <a:r>
              <a:rPr lang="en-US" sz="1400" b="1" dirty="0">
                <a:solidFill>
                  <a:srgbClr val="C00000"/>
                </a:solidFill>
              </a:rPr>
              <a:t>(37,853 labeled alerts)</a:t>
            </a:r>
            <a:endParaRPr lang="en-US" sz="1100" b="1" dirty="0">
              <a:solidFill>
                <a:srgbClr val="C00000"/>
              </a:solidFill>
            </a:endParaRPr>
          </a:p>
        </p:txBody>
      </p:sp>
      <p:graphicFrame>
        <p:nvGraphicFramePr>
          <p:cNvPr id="18" name="Table 17"/>
          <p:cNvGraphicFramePr>
            <a:graphicFrameLocks noGrp="1"/>
          </p:cNvGraphicFramePr>
          <p:nvPr/>
        </p:nvGraphicFramePr>
        <p:xfrm>
          <a:off x="2804781" y="779232"/>
          <a:ext cx="2640332" cy="800100"/>
        </p:xfrm>
        <a:graphic>
          <a:graphicData uri="http://schemas.openxmlformats.org/drawingml/2006/table">
            <a:tbl>
              <a:tblPr firstRow="1" firstCol="1" bandRow="1"/>
              <a:tblGrid>
                <a:gridCol w="787505">
                  <a:extLst>
                    <a:ext uri="{9D8B030D-6E8A-4147-A177-3AD203B41FA5}">
                      <a16:colId xmlns:a16="http://schemas.microsoft.com/office/drawing/2014/main" val="20000"/>
                    </a:ext>
                  </a:extLst>
                </a:gridCol>
                <a:gridCol w="1852827">
                  <a:extLst>
                    <a:ext uri="{9D8B030D-6E8A-4147-A177-3AD203B41FA5}">
                      <a16:colId xmlns:a16="http://schemas.microsoft.com/office/drawing/2014/main" val="20001"/>
                    </a:ext>
                  </a:extLst>
                </a:gridCol>
              </a:tblGrid>
              <a:tr h="365760">
                <a:tc>
                  <a:txBody>
                    <a:bodyPr/>
                    <a:lstStyle/>
                    <a:p>
                      <a:pPr marL="0" marR="0">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Alert Type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Labeled fused alerts </a:t>
                      </a:r>
                      <a:br>
                        <a:rPr lang="en-US"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200" b="1" baseline="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counts a fused alert once)</a:t>
                      </a:r>
                      <a:endParaRPr lang="en-US" sz="12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17170">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TRUE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13,330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17170">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FALSE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24,523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9" name="Rectangle 18"/>
          <p:cNvSpPr/>
          <p:nvPr/>
        </p:nvSpPr>
        <p:spPr bwMode="auto">
          <a:xfrm>
            <a:off x="3597007" y="1140514"/>
            <a:ext cx="1848106" cy="463855"/>
          </a:xfrm>
          <a:prstGeom prst="rect">
            <a:avLst/>
          </a:prstGeom>
          <a:noFill/>
          <a:ln w="57150" cap="flat" cmpd="sng" algn="ctr">
            <a:solidFill>
              <a:srgbClr val="FF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685783" fontAlgn="base">
              <a:spcBef>
                <a:spcPct val="50000"/>
              </a:spcBef>
              <a:spcAft>
                <a:spcPct val="0"/>
              </a:spcAft>
            </a:pPr>
            <a:endParaRPr lang="en-US" sz="1500" b="1" dirty="0">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3243752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741"/>
            <a:ext cx="8229600" cy="542642"/>
          </a:xfrm>
        </p:spPr>
        <p:txBody>
          <a:bodyPr/>
          <a:lstStyle/>
          <a:p>
            <a:r>
              <a:rPr lang="en-US" dirty="0"/>
              <a:t>Juliet Test Suite Classifiers: Initial Results (Hold-out Data)</a:t>
            </a:r>
          </a:p>
        </p:txBody>
      </p:sp>
      <p:graphicFrame>
        <p:nvGraphicFramePr>
          <p:cNvPr id="11" name="Table 10"/>
          <p:cNvGraphicFramePr>
            <a:graphicFrameLocks noGrp="1"/>
          </p:cNvGraphicFramePr>
          <p:nvPr>
            <p:extLst>
              <p:ext uri="{D42A27DB-BD31-4B8C-83A1-F6EECF244321}">
                <p14:modId xmlns:p14="http://schemas.microsoft.com/office/powerpoint/2010/main" val="3312728360"/>
              </p:ext>
            </p:extLst>
          </p:nvPr>
        </p:nvGraphicFramePr>
        <p:xfrm>
          <a:off x="2241232" y="1246981"/>
          <a:ext cx="4509136" cy="2353470"/>
        </p:xfrm>
        <a:graphic>
          <a:graphicData uri="http://schemas.openxmlformats.org/drawingml/2006/table">
            <a:tbl>
              <a:tblPr/>
              <a:tblGrid>
                <a:gridCol w="993140">
                  <a:extLst>
                    <a:ext uri="{9D8B030D-6E8A-4147-A177-3AD203B41FA5}">
                      <a16:colId xmlns:a16="http://schemas.microsoft.com/office/drawing/2014/main" val="20000"/>
                    </a:ext>
                  </a:extLst>
                </a:gridCol>
                <a:gridCol w="986536">
                  <a:extLst>
                    <a:ext uri="{9D8B030D-6E8A-4147-A177-3AD203B41FA5}">
                      <a16:colId xmlns:a16="http://schemas.microsoft.com/office/drawing/2014/main" val="20001"/>
                    </a:ext>
                  </a:extLst>
                </a:gridCol>
                <a:gridCol w="1000125">
                  <a:extLst>
                    <a:ext uri="{9D8B030D-6E8A-4147-A177-3AD203B41FA5}">
                      <a16:colId xmlns:a16="http://schemas.microsoft.com/office/drawing/2014/main" val="20002"/>
                    </a:ext>
                  </a:extLst>
                </a:gridCol>
                <a:gridCol w="701104">
                  <a:extLst>
                    <a:ext uri="{9D8B030D-6E8A-4147-A177-3AD203B41FA5}">
                      <a16:colId xmlns:a16="http://schemas.microsoft.com/office/drawing/2014/main" val="20003"/>
                    </a:ext>
                  </a:extLst>
                </a:gridCol>
                <a:gridCol w="828231">
                  <a:extLst>
                    <a:ext uri="{9D8B030D-6E8A-4147-A177-3AD203B41FA5}">
                      <a16:colId xmlns:a16="http://schemas.microsoft.com/office/drawing/2014/main" val="20004"/>
                    </a:ext>
                  </a:extLst>
                </a:gridCol>
              </a:tblGrid>
              <a:tr h="470694">
                <a:tc>
                  <a:txBody>
                    <a:bodyPr/>
                    <a:lstStyle/>
                    <a:p>
                      <a:pPr algn="l" fontAlgn="b"/>
                      <a:r>
                        <a:rPr lang="en-US" sz="1800" b="1" i="0" u="none" strike="noStrike" dirty="0">
                          <a:solidFill>
                            <a:srgbClr val="000000"/>
                          </a:solidFill>
                          <a:effectLst/>
                          <a:latin typeface="Calibri" panose="020F0502020204030204" pitchFamily="34" charset="0"/>
                        </a:rPr>
                        <a:t>Classifier</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800" b="1" i="0" u="none" strike="noStrike" dirty="0">
                          <a:solidFill>
                            <a:srgbClr val="000000"/>
                          </a:solidFill>
                          <a:effectLst/>
                          <a:latin typeface="Calibri" panose="020F0502020204030204" pitchFamily="34" charset="0"/>
                        </a:rPr>
                        <a:t>Accuracy</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800" b="1" i="0" u="none" strike="noStrike" dirty="0">
                          <a:solidFill>
                            <a:srgbClr val="000000"/>
                          </a:solidFill>
                          <a:effectLst/>
                          <a:latin typeface="Calibri" panose="020F0502020204030204" pitchFamily="34" charset="0"/>
                        </a:rPr>
                        <a:t>Precision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800" b="1" i="0" u="none" strike="noStrike" dirty="0">
                          <a:solidFill>
                            <a:srgbClr val="000000"/>
                          </a:solidFill>
                          <a:effectLst/>
                          <a:latin typeface="Calibri" panose="020F0502020204030204" pitchFamily="34" charset="0"/>
                        </a:rPr>
                        <a:t>Recall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800" b="1" i="0" u="none" strike="noStrike" dirty="0">
                          <a:solidFill>
                            <a:srgbClr val="000000"/>
                          </a:solidFill>
                          <a:effectLst/>
                          <a:latin typeface="Calibri" panose="020F0502020204030204" pitchFamily="34" charset="0"/>
                        </a:rPr>
                        <a:t>AUROC</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470694">
                <a:tc>
                  <a:txBody>
                    <a:bodyPr/>
                    <a:lstStyle/>
                    <a:p>
                      <a:pPr algn="l" fontAlgn="b"/>
                      <a:r>
                        <a:rPr lang="en-US" sz="1800" b="0" i="0" u="none" strike="noStrike" dirty="0" err="1">
                          <a:solidFill>
                            <a:srgbClr val="000000"/>
                          </a:solidFill>
                          <a:effectLst/>
                          <a:latin typeface="Calibri" panose="020F0502020204030204" pitchFamily="34" charset="0"/>
                        </a:rPr>
                        <a:t>rf</a:t>
                      </a:r>
                      <a:endParaRPr lang="en-US" sz="1800" b="0" i="0" u="none" strike="noStrike" dirty="0">
                        <a:solidFill>
                          <a:srgbClr val="000000"/>
                        </a:solidFill>
                        <a:effectLst/>
                        <a:latin typeface="Calibri" panose="020F050202020403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0.938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0.893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0.875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0.991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0694">
                <a:tc>
                  <a:txBody>
                    <a:bodyPr/>
                    <a:lstStyle/>
                    <a:p>
                      <a:pPr algn="l" fontAlgn="b"/>
                      <a:r>
                        <a:rPr lang="en-US" sz="1800" b="0" i="0" u="none" strike="noStrike" dirty="0" err="1">
                          <a:solidFill>
                            <a:srgbClr val="000000"/>
                          </a:solidFill>
                          <a:effectLst/>
                          <a:latin typeface="Calibri" panose="020F0502020204030204" pitchFamily="34" charset="0"/>
                        </a:rPr>
                        <a:t>lightgbm</a:t>
                      </a:r>
                      <a:endParaRPr lang="en-US" sz="1800" b="0" i="0" u="none" strike="noStrike" dirty="0">
                        <a:solidFill>
                          <a:srgbClr val="000000"/>
                        </a:solidFill>
                        <a:effectLst/>
                        <a:latin typeface="Calibri" panose="020F050202020403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800" b="0" i="0" u="none" strike="noStrike">
                          <a:solidFill>
                            <a:srgbClr val="000000"/>
                          </a:solidFill>
                          <a:effectLst/>
                          <a:latin typeface="Calibri" panose="020F0502020204030204" pitchFamily="34" charset="0"/>
                        </a:rPr>
                        <a:t>0.942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800" b="0" i="0" u="none" strike="noStrike" dirty="0">
                          <a:solidFill>
                            <a:srgbClr val="000000"/>
                          </a:solidFill>
                          <a:effectLst/>
                          <a:latin typeface="Calibri" panose="020F0502020204030204" pitchFamily="34" charset="0"/>
                        </a:rPr>
                        <a:t>0.902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800" b="0" i="0" u="none" strike="noStrike" dirty="0">
                          <a:solidFill>
                            <a:srgbClr val="000000"/>
                          </a:solidFill>
                          <a:effectLst/>
                          <a:latin typeface="Calibri" panose="020F0502020204030204" pitchFamily="34" charset="0"/>
                        </a:rPr>
                        <a:t>0.882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800" b="0" i="0" u="none" strike="noStrike" dirty="0">
                          <a:solidFill>
                            <a:srgbClr val="000000"/>
                          </a:solidFill>
                          <a:effectLst/>
                          <a:latin typeface="Calibri" panose="020F0502020204030204" pitchFamily="34" charset="0"/>
                        </a:rPr>
                        <a:t>0.992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470694">
                <a:tc>
                  <a:txBody>
                    <a:bodyPr/>
                    <a:lstStyle/>
                    <a:p>
                      <a:pPr algn="l" fontAlgn="b"/>
                      <a:r>
                        <a:rPr lang="en-US" sz="1800" b="0" i="0" u="none" strike="noStrike">
                          <a:solidFill>
                            <a:srgbClr val="000000"/>
                          </a:solidFill>
                          <a:effectLst/>
                          <a:latin typeface="Calibri" panose="020F0502020204030204" pitchFamily="34" charset="0"/>
                        </a:rPr>
                        <a:t>xgboost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0.932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0.941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0.798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0.987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0694">
                <a:tc>
                  <a:txBody>
                    <a:bodyPr/>
                    <a:lstStyle/>
                    <a:p>
                      <a:pPr algn="l" fontAlgn="b"/>
                      <a:r>
                        <a:rPr lang="en-US" sz="1800" b="0" i="0" u="none" strike="noStrike">
                          <a:solidFill>
                            <a:srgbClr val="000000"/>
                          </a:solidFill>
                          <a:effectLst/>
                          <a:latin typeface="Calibri" panose="020F0502020204030204" pitchFamily="34" charset="0"/>
                        </a:rPr>
                        <a:t>lasso</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0.925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0.886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0.831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0.985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15782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2016-2018 Static Analysis Alert Classification Research</a:t>
            </a:r>
          </a:p>
        </p:txBody>
      </p:sp>
      <p:cxnSp>
        <p:nvCxnSpPr>
          <p:cNvPr id="4" name="Straight Connector 3"/>
          <p:cNvCxnSpPr/>
          <p:nvPr/>
        </p:nvCxnSpPr>
        <p:spPr>
          <a:xfrm flipV="1">
            <a:off x="160020" y="1204436"/>
            <a:ext cx="8574406" cy="242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0020" y="1292770"/>
            <a:ext cx="628650" cy="246221"/>
          </a:xfrm>
          <a:prstGeom prst="rect">
            <a:avLst/>
          </a:prstGeom>
          <a:noFill/>
        </p:spPr>
        <p:txBody>
          <a:bodyPr wrap="square" lIns="0" tIns="0" rIns="0" bIns="0" rtlCol="0">
            <a:spAutoFit/>
          </a:bodyPr>
          <a:lstStyle/>
          <a:p>
            <a:r>
              <a:rPr lang="en-US" sz="1600" dirty="0">
                <a:latin typeface="Arial"/>
                <a:cs typeface="Arial"/>
              </a:rPr>
              <a:t>2016</a:t>
            </a:r>
          </a:p>
        </p:txBody>
      </p:sp>
      <p:sp>
        <p:nvSpPr>
          <p:cNvPr id="6" name="TextBox 5"/>
          <p:cNvSpPr txBox="1"/>
          <p:nvPr/>
        </p:nvSpPr>
        <p:spPr>
          <a:xfrm>
            <a:off x="3860482" y="1291580"/>
            <a:ext cx="628650" cy="246221"/>
          </a:xfrm>
          <a:prstGeom prst="rect">
            <a:avLst/>
          </a:prstGeom>
          <a:noFill/>
        </p:spPr>
        <p:txBody>
          <a:bodyPr wrap="square" lIns="0" tIns="0" rIns="0" bIns="0" rtlCol="0">
            <a:spAutoFit/>
          </a:bodyPr>
          <a:lstStyle/>
          <a:p>
            <a:r>
              <a:rPr lang="en-US" sz="1600" dirty="0">
                <a:latin typeface="Arial"/>
                <a:cs typeface="Arial"/>
              </a:rPr>
              <a:t>2017</a:t>
            </a:r>
          </a:p>
        </p:txBody>
      </p:sp>
      <p:sp>
        <p:nvSpPr>
          <p:cNvPr id="7" name="TextBox 6"/>
          <p:cNvSpPr txBox="1"/>
          <p:nvPr/>
        </p:nvSpPr>
        <p:spPr>
          <a:xfrm>
            <a:off x="8105776" y="1291579"/>
            <a:ext cx="628650" cy="246221"/>
          </a:xfrm>
          <a:prstGeom prst="rect">
            <a:avLst/>
          </a:prstGeom>
          <a:noFill/>
        </p:spPr>
        <p:txBody>
          <a:bodyPr wrap="square" lIns="0" tIns="0" rIns="0" bIns="0" rtlCol="0">
            <a:spAutoFit/>
          </a:bodyPr>
          <a:lstStyle/>
          <a:p>
            <a:r>
              <a:rPr lang="en-US" sz="1600" dirty="0">
                <a:latin typeface="Arial"/>
                <a:cs typeface="Arial"/>
              </a:rPr>
              <a:t>2018</a:t>
            </a:r>
          </a:p>
        </p:txBody>
      </p:sp>
      <p:sp>
        <p:nvSpPr>
          <p:cNvPr id="9" name="Rectangle 8"/>
          <p:cNvSpPr/>
          <p:nvPr/>
        </p:nvSpPr>
        <p:spPr>
          <a:xfrm>
            <a:off x="0" y="1721643"/>
            <a:ext cx="2783205" cy="1569660"/>
          </a:xfrm>
          <a:prstGeom prst="rect">
            <a:avLst/>
          </a:prstGeom>
        </p:spPr>
        <p:txBody>
          <a:bodyPr wrap="square">
            <a:spAutoFit/>
          </a:bodyPr>
          <a:lstStyle/>
          <a:p>
            <a:pPr marL="285750" lvl="1" indent="-285750">
              <a:buFont typeface="Arial" panose="020B0604020202020204" pitchFamily="34" charset="0"/>
              <a:buChar char="•"/>
            </a:pPr>
            <a:r>
              <a:rPr lang="en-US" sz="1600" dirty="0"/>
              <a:t>Issue addressed: classifier accuracy</a:t>
            </a:r>
          </a:p>
          <a:p>
            <a:pPr marL="285750" lvl="1" indent="-285750">
              <a:buFont typeface="Arial" panose="020B0604020202020204" pitchFamily="34" charset="0"/>
              <a:buChar char="•"/>
            </a:pPr>
            <a:r>
              <a:rPr lang="en-US" sz="1600" dirty="0"/>
              <a:t>Novel approach: </a:t>
            </a:r>
            <a:r>
              <a:rPr lang="en-US" sz="1600" b="1" dirty="0"/>
              <a:t>multiple static analysis tools as features</a:t>
            </a:r>
          </a:p>
          <a:p>
            <a:pPr marL="285750" lvl="1" indent="-285750">
              <a:buFont typeface="Arial" panose="020B0604020202020204" pitchFamily="34" charset="0"/>
              <a:buChar char="•"/>
            </a:pPr>
            <a:r>
              <a:rPr lang="en-US" sz="1600" dirty="0"/>
              <a:t>Result: increased accuracy</a:t>
            </a:r>
            <a:r>
              <a:rPr lang="en-US" sz="1600" b="1" dirty="0"/>
              <a:t> </a:t>
            </a:r>
          </a:p>
        </p:txBody>
      </p:sp>
      <p:sp>
        <p:nvSpPr>
          <p:cNvPr id="10" name="Rectangle 9"/>
          <p:cNvSpPr/>
          <p:nvPr/>
        </p:nvSpPr>
        <p:spPr>
          <a:xfrm>
            <a:off x="3097529" y="1717356"/>
            <a:ext cx="2783205" cy="3046988"/>
          </a:xfrm>
          <a:prstGeom prst="rect">
            <a:avLst/>
          </a:prstGeom>
        </p:spPr>
        <p:txBody>
          <a:bodyPr wrap="square">
            <a:spAutoFit/>
          </a:bodyPr>
          <a:lstStyle/>
          <a:p>
            <a:pPr marL="285750" lvl="1" indent="-285750">
              <a:buFont typeface="Arial" panose="020B0604020202020204" pitchFamily="34" charset="0"/>
              <a:buChar char="•"/>
            </a:pPr>
            <a:r>
              <a:rPr lang="en-US" sz="1600" dirty="0"/>
              <a:t>Issue addressed: </a:t>
            </a:r>
            <a:r>
              <a:rPr lang="en-US" sz="1600" b="1" dirty="0"/>
              <a:t>too little labeled data</a:t>
            </a:r>
            <a:r>
              <a:rPr lang="en-US" sz="1600" dirty="0"/>
              <a:t> for accurate classifiers for some conditions (CWEs, coding rules)</a:t>
            </a:r>
          </a:p>
          <a:p>
            <a:pPr marL="285750" lvl="1" indent="-285750">
              <a:buFont typeface="Arial" panose="020B0604020202020204" pitchFamily="34" charset="0"/>
              <a:buChar char="•"/>
            </a:pPr>
            <a:r>
              <a:rPr lang="en-US" sz="1600" dirty="0"/>
              <a:t>Novel approach: </a:t>
            </a:r>
            <a:r>
              <a:rPr lang="en-US" sz="1600" b="1" dirty="0"/>
              <a:t>use test suites to automate production of labeled </a:t>
            </a:r>
            <a:r>
              <a:rPr lang="en-US" sz="1600" dirty="0"/>
              <a:t>(True/False) </a:t>
            </a:r>
            <a:r>
              <a:rPr lang="en-US" sz="1600" b="1" dirty="0"/>
              <a:t>alert archives for many conditions</a:t>
            </a:r>
          </a:p>
          <a:p>
            <a:pPr marL="285750" lvl="1" indent="-285750">
              <a:buFont typeface="Arial" panose="020B0604020202020204" pitchFamily="34" charset="0"/>
              <a:buChar char="•"/>
            </a:pPr>
            <a:r>
              <a:rPr lang="en-US" sz="1600" dirty="0"/>
              <a:t>Result: high accuracy for more conditions</a:t>
            </a:r>
            <a:r>
              <a:rPr lang="en-US" sz="1600" b="1" dirty="0"/>
              <a:t> </a:t>
            </a:r>
          </a:p>
        </p:txBody>
      </p:sp>
      <p:sp>
        <p:nvSpPr>
          <p:cNvPr id="13" name="Rectangle 12"/>
          <p:cNvSpPr/>
          <p:nvPr/>
        </p:nvSpPr>
        <p:spPr>
          <a:xfrm>
            <a:off x="6084569" y="1717356"/>
            <a:ext cx="2783205" cy="3046988"/>
          </a:xfrm>
          <a:prstGeom prst="rect">
            <a:avLst/>
          </a:prstGeom>
        </p:spPr>
        <p:txBody>
          <a:bodyPr wrap="square">
            <a:spAutoFit/>
          </a:bodyPr>
          <a:lstStyle/>
          <a:p>
            <a:pPr marL="285750" lvl="1" indent="-285750">
              <a:buFont typeface="Arial" panose="020B0604020202020204" pitchFamily="34" charset="0"/>
              <a:buChar char="•"/>
            </a:pPr>
            <a:r>
              <a:rPr lang="en-US" sz="1600" dirty="0"/>
              <a:t>Issue addressed: </a:t>
            </a:r>
            <a:r>
              <a:rPr lang="en-US" sz="1600" b="1" dirty="0">
                <a:solidFill>
                  <a:srgbClr val="000000"/>
                </a:solidFill>
              </a:rPr>
              <a:t>little use of automated alert classifier technology </a:t>
            </a:r>
            <a:r>
              <a:rPr lang="en-US" sz="1600" dirty="0">
                <a:solidFill>
                  <a:srgbClr val="000000"/>
                </a:solidFill>
              </a:rPr>
              <a:t>(requires $$, data, experts)</a:t>
            </a:r>
            <a:endParaRPr lang="en-US" sz="1600" dirty="0"/>
          </a:p>
          <a:p>
            <a:pPr marL="285750" lvl="1" indent="-285750">
              <a:buFont typeface="Arial" panose="020B0604020202020204" pitchFamily="34" charset="0"/>
              <a:buChar char="•"/>
            </a:pPr>
            <a:r>
              <a:rPr lang="en-US" sz="1600" dirty="0"/>
              <a:t>Novel approach: </a:t>
            </a:r>
            <a:r>
              <a:rPr lang="en-US" sz="1600" b="1" spc="-40" dirty="0">
                <a:solidFill>
                  <a:srgbClr val="000000"/>
                </a:solidFill>
              </a:rPr>
              <a:t>develop extensible architecture with novel test-suite data method </a:t>
            </a:r>
          </a:p>
          <a:p>
            <a:pPr marL="285750" lvl="1" indent="-285750">
              <a:buFont typeface="Arial" panose="020B0604020202020204" pitchFamily="34" charset="0"/>
              <a:buChar char="•"/>
            </a:pPr>
            <a:r>
              <a:rPr lang="en-US" sz="1600" dirty="0"/>
              <a:t>Result: extensible architecture, API definition, software to instantiate architecture, adaptive heuristic research </a:t>
            </a:r>
            <a:endParaRPr lang="en-US" sz="1600" b="1" dirty="0"/>
          </a:p>
        </p:txBody>
      </p:sp>
    </p:spTree>
    <p:extLst>
      <p:ext uri="{BB962C8B-B14F-4D97-AF65-F5344CB8AC3E}">
        <p14:creationId xmlns:p14="http://schemas.microsoft.com/office/powerpoint/2010/main" val="20026900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a:t>
            </a:r>
          </a:p>
        </p:txBody>
      </p:sp>
      <p:sp>
        <p:nvSpPr>
          <p:cNvPr id="3" name="Content Placeholder 2"/>
          <p:cNvSpPr>
            <a:spLocks noGrp="1"/>
          </p:cNvSpPr>
          <p:nvPr>
            <p:ph idx="1"/>
          </p:nvPr>
        </p:nvSpPr>
        <p:spPr/>
        <p:txBody>
          <a:bodyPr/>
          <a:lstStyle/>
          <a:p>
            <a:pPr lvl="1"/>
            <a:r>
              <a:rPr lang="en-US" dirty="0"/>
              <a:t>API definition (swagger) and code development</a:t>
            </a:r>
          </a:p>
          <a:p>
            <a:pPr lvl="1"/>
            <a:r>
              <a:rPr lang="en-US" dirty="0"/>
              <a:t>SCALe v2.1.3.0 static analysis alert auditing tool</a:t>
            </a:r>
          </a:p>
          <a:p>
            <a:pPr lvl="2"/>
            <a:r>
              <a:rPr lang="en-US" dirty="0"/>
              <a:t>New features for prioritization and classification</a:t>
            </a:r>
          </a:p>
          <a:p>
            <a:pPr lvl="3"/>
            <a:r>
              <a:rPr lang="en-US" dirty="0"/>
              <a:t>Fused alerts, CWEs, new determinations (etc.) for collaborators to generate data</a:t>
            </a:r>
          </a:p>
          <a:p>
            <a:pPr lvl="2"/>
            <a:r>
              <a:rPr lang="en-US" dirty="0"/>
              <a:t>Released to collaborators Dec. 2017–Feb. 2018</a:t>
            </a:r>
          </a:p>
          <a:p>
            <a:pPr lvl="2"/>
            <a:r>
              <a:rPr lang="en-US" dirty="0"/>
              <a:t>GitHub publication Aug. 2018</a:t>
            </a:r>
          </a:p>
          <a:p>
            <a:pPr lvl="1"/>
            <a:r>
              <a:rPr lang="en-US" dirty="0"/>
              <a:t>SCALe v3.0.0.0 released Aug. 2018 to collaborators </a:t>
            </a:r>
          </a:p>
          <a:p>
            <a:pPr lvl="1"/>
            <a:r>
              <a:rPr lang="en-US" dirty="0"/>
              <a:t>Develop and test classifiers. Novel work includes</a:t>
            </a:r>
          </a:p>
          <a:p>
            <a:pPr lvl="2"/>
            <a:r>
              <a:rPr lang="en-US" dirty="0"/>
              <a:t>enabling cross-taxonomy test suite classifiers (using precise mappings)</a:t>
            </a:r>
          </a:p>
          <a:p>
            <a:pPr lvl="2"/>
            <a:r>
              <a:rPr lang="en-US" dirty="0"/>
              <a:t>enabling “speculative mappings” for tools (e.g., GCC)</a:t>
            </a:r>
          </a:p>
          <a:p>
            <a:endParaRPr lang="en-US" dirty="0"/>
          </a:p>
          <a:p>
            <a:endParaRPr lang="en-US" dirty="0"/>
          </a:p>
          <a:p>
            <a:endParaRPr lang="en-US" dirty="0"/>
          </a:p>
        </p:txBody>
      </p:sp>
      <p:grpSp>
        <p:nvGrpSpPr>
          <p:cNvPr id="4" name="Group 3"/>
          <p:cNvGrpSpPr/>
          <p:nvPr/>
        </p:nvGrpSpPr>
        <p:grpSpPr>
          <a:xfrm>
            <a:off x="3532481" y="2204090"/>
            <a:ext cx="3153447" cy="300082"/>
            <a:chOff x="3498980" y="2081082"/>
            <a:chExt cx="3153447" cy="300082"/>
          </a:xfrm>
        </p:grpSpPr>
        <p:sp>
          <p:nvSpPr>
            <p:cNvPr id="10" name="TextBox 9"/>
            <p:cNvSpPr txBox="1"/>
            <p:nvPr/>
          </p:nvSpPr>
          <p:spPr>
            <a:xfrm>
              <a:off x="4196172" y="2081082"/>
              <a:ext cx="2456255" cy="300082"/>
            </a:xfrm>
            <a:prstGeom prst="rect">
              <a:avLst/>
            </a:prstGeom>
            <a:solidFill>
              <a:srgbClr val="CCECFF"/>
            </a:solidFill>
          </p:spPr>
          <p:txBody>
            <a:bodyPr wrap="square" rtlCol="0">
              <a:spAutoFit/>
            </a:bodyPr>
            <a:lstStyle/>
            <a:p>
              <a:r>
                <a:rPr lang="en-US" sz="1350" dirty="0"/>
                <a:t>First public SCALe release (2.1.4) </a:t>
              </a:r>
            </a:p>
          </p:txBody>
        </p:sp>
        <p:cxnSp>
          <p:nvCxnSpPr>
            <p:cNvPr id="11" name="Straight Arrow Connector 10"/>
            <p:cNvCxnSpPr>
              <a:stCxn id="10" idx="1"/>
            </p:cNvCxnSpPr>
            <p:nvPr/>
          </p:nvCxnSpPr>
          <p:spPr>
            <a:xfrm flipH="1">
              <a:off x="3498980" y="2231123"/>
              <a:ext cx="697192" cy="115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893616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10" y="121383"/>
            <a:ext cx="8153400" cy="288131"/>
          </a:xfrm>
        </p:spPr>
        <p:txBody>
          <a:bodyPr>
            <a:normAutofit/>
          </a:bodyPr>
          <a:lstStyle/>
          <a:p>
            <a:r>
              <a:rPr lang="en-US" dirty="0"/>
              <a:t>Non-code Publications &amp; Papers 2018</a:t>
            </a:r>
          </a:p>
        </p:txBody>
      </p:sp>
      <p:sp>
        <p:nvSpPr>
          <p:cNvPr id="3" name="Content Placeholder 2"/>
          <p:cNvSpPr>
            <a:spLocks noGrp="1"/>
          </p:cNvSpPr>
          <p:nvPr>
            <p:ph idx="1"/>
          </p:nvPr>
        </p:nvSpPr>
        <p:spPr>
          <a:xfrm>
            <a:off x="251926" y="602901"/>
            <a:ext cx="8492024" cy="4170066"/>
          </a:xfrm>
        </p:spPr>
        <p:txBody>
          <a:bodyPr>
            <a:normAutofit/>
          </a:bodyPr>
          <a:lstStyle/>
          <a:p>
            <a:pPr marL="256032" lvl="1" indent="-128016"/>
            <a:r>
              <a:rPr lang="en-US" sz="1600" b="1" dirty="0"/>
              <a:t>Architecture API definition and new SCALe features</a:t>
            </a:r>
          </a:p>
          <a:p>
            <a:pPr marL="471535" lvl="2" indent="-128016"/>
            <a:r>
              <a:rPr lang="en-US" sz="1450" dirty="0"/>
              <a:t>Special Report: “Integration of Automated Static Analysis Alert Classification and Prioritization with Auditing Tools” (Aug. 2018)</a:t>
            </a:r>
          </a:p>
          <a:p>
            <a:pPr marL="689800" lvl="3" indent="-128016"/>
            <a:r>
              <a:rPr lang="en-US" sz="1450" dirty="0">
                <a:solidFill>
                  <a:schemeClr val="tx1"/>
                </a:solidFill>
              </a:rPr>
              <a:t>Technical Report: public version (Sep. 2018)</a:t>
            </a:r>
            <a:r>
              <a:rPr lang="en-US" sz="1600" dirty="0">
                <a:solidFill>
                  <a:schemeClr val="tx1"/>
                </a:solidFill>
              </a:rPr>
              <a:t> </a:t>
            </a:r>
            <a:endParaRPr lang="en-US" sz="1600" spc="-40" dirty="0">
              <a:solidFill>
                <a:schemeClr val="tx1"/>
              </a:solidFill>
            </a:endParaRPr>
          </a:p>
          <a:p>
            <a:pPr marL="471535" lvl="2" indent="-128016"/>
            <a:r>
              <a:rPr lang="en-US" sz="1450" spc="-40" dirty="0"/>
              <a:t>SEI blog post: “SCALe: A Tool for Managing Output from Static Code Analyzers” (Sep. 2018)</a:t>
            </a:r>
            <a:endParaRPr lang="en-US" sz="1600" b="1" dirty="0"/>
          </a:p>
          <a:p>
            <a:pPr marL="256032" lvl="1" indent="-128016"/>
            <a:r>
              <a:rPr lang="en-US" sz="1600" b="1" dirty="0"/>
              <a:t>Classifier development research methods and results:</a:t>
            </a:r>
          </a:p>
          <a:p>
            <a:pPr marL="471535" lvl="2" indent="-128016"/>
            <a:r>
              <a:rPr lang="en-US" sz="1450" dirty="0"/>
              <a:t>Paper “Prioritizing Alerts from Multiple Static Analysis Tools, using Classification Models,” SQUADE (ICSE workshop) (June 2018)</a:t>
            </a:r>
          </a:p>
          <a:p>
            <a:pPr marL="471535" lvl="2" indent="-128016"/>
            <a:r>
              <a:rPr lang="en-US" sz="1450" spc="-40" dirty="0"/>
              <a:t>SEI blog post: “Test Suites as a Source of Training Data for Static Analysis Alert Classifiers” (Apr. 2018)</a:t>
            </a:r>
          </a:p>
          <a:p>
            <a:pPr marL="471535" lvl="2" indent="-128016"/>
            <a:r>
              <a:rPr lang="en-US" sz="1450" dirty="0"/>
              <a:t>SEI Podcast (video): “Static Analysis Alert Classification with Test Suites” (Sep. 2018)</a:t>
            </a:r>
          </a:p>
          <a:p>
            <a:pPr marL="471535" lvl="2" indent="-128016"/>
            <a:r>
              <a:rPr lang="en-US" sz="1450" dirty="0"/>
              <a:t>In-progress conference papers (4): precise mapping, architecture for rapid alert classification, test suites for classifier training data, API development </a:t>
            </a:r>
          </a:p>
          <a:p>
            <a:pPr marL="256032" lvl="1" indent="-128016"/>
            <a:r>
              <a:rPr lang="en-US" sz="1600" b="1" dirty="0"/>
              <a:t>Precise mappings </a:t>
            </a:r>
            <a:r>
              <a:rPr lang="en-US" sz="1600" dirty="0"/>
              <a:t>on CERT C Standard wiki</a:t>
            </a:r>
          </a:p>
          <a:p>
            <a:pPr marL="475488" lvl="2" indent="-128016">
              <a:buFont typeface="+mj-lt"/>
              <a:buAutoNum type="arabicPeriod"/>
            </a:pPr>
            <a:r>
              <a:rPr lang="en-US" sz="1450" dirty="0"/>
              <a:t>Metadata for </a:t>
            </a:r>
            <a:r>
              <a:rPr lang="en-US" sz="1450" dirty="0">
                <a:latin typeface="Consolas" panose="020B0609020204030204" pitchFamily="49" charset="0"/>
              </a:rPr>
              <a:t>Juliet </a:t>
            </a:r>
            <a:r>
              <a:rPr lang="en-US" sz="1450" dirty="0"/>
              <a:t>(created to test CWEs) to test CERT rule coverage</a:t>
            </a:r>
          </a:p>
          <a:p>
            <a:pPr marL="475488" lvl="2" indent="-128016">
              <a:buFont typeface="+mj-lt"/>
              <a:buAutoNum type="arabicPeriod"/>
            </a:pPr>
            <a:r>
              <a:rPr lang="en-US" sz="1450" dirty="0"/>
              <a:t>Per-rule precise CWE mapping  </a:t>
            </a:r>
            <a:endParaRPr lang="en-US" dirty="0"/>
          </a:p>
          <a:p>
            <a:endParaRPr lang="en-US" dirty="0"/>
          </a:p>
        </p:txBody>
      </p:sp>
      <p:sp>
        <p:nvSpPr>
          <p:cNvPr id="12" name="TextBox 11"/>
          <p:cNvSpPr txBox="1"/>
          <p:nvPr/>
        </p:nvSpPr>
        <p:spPr>
          <a:xfrm>
            <a:off x="5661659" y="444607"/>
            <a:ext cx="2620815" cy="430887"/>
          </a:xfrm>
          <a:prstGeom prst="rect">
            <a:avLst/>
          </a:prstGeom>
          <a:solidFill>
            <a:srgbClr val="CCFFFF"/>
          </a:solidFill>
          <a:scene3d>
            <a:camera prst="orthographicFront"/>
            <a:lightRig rig="threePt" dir="t"/>
          </a:scene3d>
          <a:sp3d>
            <a:bevelT/>
          </a:sp3d>
        </p:spPr>
        <p:txBody>
          <a:bodyPr wrap="square" lIns="0" tIns="0" rIns="0" bIns="0" rtlCol="0">
            <a:spAutoFit/>
          </a:bodyPr>
          <a:lstStyle/>
          <a:p>
            <a:r>
              <a:rPr lang="en-US" sz="1400" dirty="0">
                <a:latin typeface="Arial"/>
                <a:cs typeface="Arial"/>
              </a:rPr>
              <a:t>For </a:t>
            </a:r>
            <a:r>
              <a:rPr lang="en-US" sz="1400" dirty="0" err="1">
                <a:latin typeface="Arial"/>
                <a:cs typeface="Arial"/>
              </a:rPr>
              <a:t>collabs</a:t>
            </a:r>
            <a:r>
              <a:rPr lang="en-US" sz="1400" dirty="0">
                <a:latin typeface="Arial"/>
                <a:cs typeface="Arial"/>
              </a:rPr>
              <a:t>, others to implement API calls or use new SCALe</a:t>
            </a:r>
          </a:p>
        </p:txBody>
      </p:sp>
      <p:sp>
        <p:nvSpPr>
          <p:cNvPr id="13" name="TextBox 12"/>
          <p:cNvSpPr txBox="1"/>
          <p:nvPr/>
        </p:nvSpPr>
        <p:spPr>
          <a:xfrm>
            <a:off x="5825489" y="1968607"/>
            <a:ext cx="2827021" cy="215444"/>
          </a:xfrm>
          <a:prstGeom prst="rect">
            <a:avLst/>
          </a:prstGeom>
          <a:solidFill>
            <a:srgbClr val="CCFFFF"/>
          </a:solidFill>
          <a:scene3d>
            <a:camera prst="orthographicFront"/>
            <a:lightRig rig="threePt" dir="t"/>
          </a:scene3d>
          <a:sp3d>
            <a:bevelT/>
          </a:sp3d>
        </p:spPr>
        <p:txBody>
          <a:bodyPr wrap="square" lIns="0" tIns="0" rIns="0" bIns="0" rtlCol="0">
            <a:spAutoFit/>
          </a:bodyPr>
          <a:lstStyle/>
          <a:p>
            <a:r>
              <a:rPr lang="en-US" sz="1400" dirty="0">
                <a:latin typeface="Arial"/>
                <a:cs typeface="Arial"/>
              </a:rPr>
              <a:t>Explain research methods &amp; results</a:t>
            </a:r>
          </a:p>
        </p:txBody>
      </p:sp>
      <p:sp>
        <p:nvSpPr>
          <p:cNvPr id="14" name="TextBox 13"/>
          <p:cNvSpPr txBox="1"/>
          <p:nvPr/>
        </p:nvSpPr>
        <p:spPr>
          <a:xfrm>
            <a:off x="6755130" y="3635482"/>
            <a:ext cx="2223135" cy="861774"/>
          </a:xfrm>
          <a:prstGeom prst="rect">
            <a:avLst/>
          </a:prstGeom>
          <a:solidFill>
            <a:srgbClr val="CCFFFF"/>
          </a:solidFill>
          <a:scene3d>
            <a:camera prst="orthographicFront"/>
            <a:lightRig rig="threePt" dir="t"/>
          </a:scene3d>
          <a:sp3d>
            <a:bevelT/>
          </a:sp3d>
        </p:spPr>
        <p:txBody>
          <a:bodyPr wrap="square" lIns="0" tIns="0" rIns="0" bIns="0" rtlCol="0">
            <a:spAutoFit/>
          </a:bodyPr>
          <a:lstStyle/>
          <a:p>
            <a:r>
              <a:rPr lang="en-US" sz="1400" dirty="0">
                <a:latin typeface="Arial"/>
                <a:cs typeface="Arial"/>
              </a:rPr>
              <a:t>Static analysis tool developers can automatically test for CERT rule coverage (some rules)</a:t>
            </a:r>
          </a:p>
        </p:txBody>
      </p:sp>
      <p:sp>
        <p:nvSpPr>
          <p:cNvPr id="15" name="TextBox 14"/>
          <p:cNvSpPr txBox="1"/>
          <p:nvPr/>
        </p:nvSpPr>
        <p:spPr>
          <a:xfrm>
            <a:off x="3495675" y="4281812"/>
            <a:ext cx="2859405" cy="430887"/>
          </a:xfrm>
          <a:prstGeom prst="rect">
            <a:avLst/>
          </a:prstGeom>
          <a:solidFill>
            <a:srgbClr val="CCFFFF"/>
          </a:solidFill>
          <a:scene3d>
            <a:camera prst="orthographicFront"/>
            <a:lightRig rig="threePt" dir="t"/>
          </a:scene3d>
          <a:sp3d>
            <a:bevelT/>
          </a:sp3d>
        </p:spPr>
        <p:txBody>
          <a:bodyPr wrap="square" lIns="0" tIns="0" rIns="0" bIns="0" rtlCol="0">
            <a:spAutoFit/>
          </a:bodyPr>
          <a:lstStyle/>
          <a:p>
            <a:r>
              <a:rPr lang="en-US" sz="1400" dirty="0">
                <a:latin typeface="Arial"/>
                <a:cs typeface="Arial"/>
              </a:rPr>
              <a:t>For code flaws you care about, understand your tool coverage </a:t>
            </a:r>
          </a:p>
        </p:txBody>
      </p:sp>
    </p:spTree>
    <p:extLst>
      <p:ext uri="{BB962C8B-B14F-4D97-AF65-F5344CB8AC3E}">
        <p14:creationId xmlns:p14="http://schemas.microsoft.com/office/powerpoint/2010/main" val="2890450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p>
        </p:txBody>
      </p:sp>
      <p:pic>
        <p:nvPicPr>
          <p:cNvPr id="3" name="Picture 2"/>
          <p:cNvPicPr>
            <a:picLocks noChangeAspect="1"/>
          </p:cNvPicPr>
          <p:nvPr/>
        </p:nvPicPr>
        <p:blipFill>
          <a:blip r:embed="rId3"/>
          <a:stretch>
            <a:fillRect/>
          </a:stretch>
        </p:blipFill>
        <p:spPr>
          <a:xfrm>
            <a:off x="766320" y="0"/>
            <a:ext cx="6900970" cy="4663440"/>
          </a:xfrm>
          <a:prstGeom prst="rect">
            <a:avLst/>
          </a:prstGeom>
        </p:spPr>
      </p:pic>
    </p:spTree>
    <p:extLst>
      <p:ext uri="{BB962C8B-B14F-4D97-AF65-F5344CB8AC3E}">
        <p14:creationId xmlns:p14="http://schemas.microsoft.com/office/powerpoint/2010/main" val="381910101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Development</a:t>
            </a:r>
          </a:p>
        </p:txBody>
      </p:sp>
      <p:sp>
        <p:nvSpPr>
          <p:cNvPr id="3" name="Content Placeholder 2"/>
          <p:cNvSpPr>
            <a:spLocks noGrp="1"/>
          </p:cNvSpPr>
          <p:nvPr>
            <p:ph idx="1"/>
          </p:nvPr>
        </p:nvSpPr>
        <p:spPr/>
        <p:txBody>
          <a:bodyPr/>
          <a:lstStyle/>
          <a:p>
            <a:r>
              <a:rPr lang="en-US" dirty="0"/>
              <a:t>Representational State Transfer (REST)</a:t>
            </a:r>
          </a:p>
          <a:p>
            <a:pPr lvl="1"/>
            <a:r>
              <a:rPr lang="en-US" dirty="0"/>
              <a:t>Architectural style that defines a set of constraints and properties based on HTTP</a:t>
            </a:r>
          </a:p>
          <a:p>
            <a:pPr lvl="1"/>
            <a:r>
              <a:rPr lang="en-US" dirty="0"/>
              <a:t>RESTful web services provide interoperability between systems</a:t>
            </a:r>
          </a:p>
          <a:p>
            <a:pPr lvl="1"/>
            <a:r>
              <a:rPr lang="en-US" dirty="0"/>
              <a:t>Client-server</a:t>
            </a:r>
          </a:p>
          <a:p>
            <a:pPr marL="128588" lvl="1" indent="0">
              <a:buNone/>
            </a:pPr>
            <a:endParaRPr lang="en-US" dirty="0"/>
          </a:p>
          <a:p>
            <a:r>
              <a:rPr lang="en-US" dirty="0"/>
              <a:t>We chose to develop a RESTful API</a:t>
            </a:r>
          </a:p>
          <a:p>
            <a:pPr lvl="1"/>
            <a:r>
              <a:rPr lang="en-US" dirty="0"/>
              <a:t>Swagger/</a:t>
            </a:r>
            <a:r>
              <a:rPr lang="en-US" dirty="0" err="1"/>
              <a:t>OpenAPI</a:t>
            </a:r>
            <a:r>
              <a:rPr lang="en-US" dirty="0"/>
              <a:t> open-source development toolset</a:t>
            </a:r>
          </a:p>
          <a:p>
            <a:pPr lvl="2"/>
            <a:r>
              <a:rPr lang="en-US" dirty="0"/>
              <a:t>Develop APIs</a:t>
            </a:r>
          </a:p>
          <a:p>
            <a:pPr lvl="2"/>
            <a:r>
              <a:rPr lang="en-US" dirty="0"/>
              <a:t>Auto-generate code for server stubs and clients</a:t>
            </a:r>
          </a:p>
          <a:p>
            <a:pPr lvl="2"/>
            <a:r>
              <a:rPr lang="en-US" dirty="0"/>
              <a:t>Test server controllers with GUI </a:t>
            </a:r>
          </a:p>
          <a:p>
            <a:pPr lvl="2"/>
            <a:r>
              <a:rPr lang="en-US" dirty="0"/>
              <a:t>Wide use (10,000 downloads/day)</a:t>
            </a:r>
          </a:p>
        </p:txBody>
      </p:sp>
    </p:spTree>
    <p:extLst>
      <p:ext uri="{BB962C8B-B14F-4D97-AF65-F5344CB8AC3E}">
        <p14:creationId xmlns:p14="http://schemas.microsoft.com/office/powerpoint/2010/main" val="92385017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SCALe</a:t>
            </a:r>
            <a:r>
              <a:rPr lang="en-US" dirty="0"/>
              <a:t> Development for Architecture Integration</a:t>
            </a:r>
          </a:p>
        </p:txBody>
      </p:sp>
      <p:sp>
        <p:nvSpPr>
          <p:cNvPr id="3" name="Content Placeholder 2"/>
          <p:cNvSpPr>
            <a:spLocks noGrp="1"/>
          </p:cNvSpPr>
          <p:nvPr>
            <p:ph idx="1"/>
          </p:nvPr>
        </p:nvSpPr>
        <p:spPr/>
        <p:txBody>
          <a:bodyPr/>
          <a:lstStyle/>
          <a:p>
            <a:r>
              <a:rPr lang="en-US" dirty="0"/>
              <a:t>SCALe will make UI Module API calls in prototype system.</a:t>
            </a:r>
          </a:p>
          <a:p>
            <a:pPr lvl="1"/>
            <a:r>
              <a:rPr lang="en-US" dirty="0"/>
              <a:t>Other alert auditing tools (e.g., DHS SWAMP) also can instantiate UI Module API.</a:t>
            </a:r>
          </a:p>
        </p:txBody>
      </p:sp>
    </p:spTree>
    <p:extLst>
      <p:ext uri="{BB962C8B-B14F-4D97-AF65-F5344CB8AC3E}">
        <p14:creationId xmlns:p14="http://schemas.microsoft.com/office/powerpoint/2010/main" val="34274484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96944" y="1457325"/>
            <a:ext cx="1803654" cy="17811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Background: Automatic Alert Classification</a:t>
            </a:r>
          </a:p>
        </p:txBody>
      </p:sp>
      <p:sp>
        <p:nvSpPr>
          <p:cNvPr id="7" name="Text Placeholder 6"/>
          <p:cNvSpPr>
            <a:spLocks noGrp="1"/>
          </p:cNvSpPr>
          <p:nvPr>
            <p:ph type="body" sz="quarter" idx="10"/>
          </p:nvPr>
        </p:nvSpPr>
        <p:spPr/>
        <p:txBody>
          <a:bodyPr>
            <a:normAutofit lnSpcReduction="10000"/>
          </a:bodyPr>
          <a:lstStyle/>
          <a:p>
            <a:endParaRPr lang="en-US" dirty="0"/>
          </a:p>
        </p:txBody>
      </p:sp>
      <p:pic>
        <p:nvPicPr>
          <p:cNvPr id="5" name="Picture 4"/>
          <p:cNvPicPr>
            <a:picLocks noChangeAspect="1"/>
          </p:cNvPicPr>
          <p:nvPr/>
        </p:nvPicPr>
        <p:blipFill>
          <a:blip r:embed="rId3"/>
          <a:stretch>
            <a:fillRect/>
          </a:stretch>
        </p:blipFill>
        <p:spPr>
          <a:xfrm>
            <a:off x="1864271" y="444589"/>
            <a:ext cx="5415458" cy="4254323"/>
          </a:xfrm>
          <a:prstGeom prst="rect">
            <a:avLst/>
          </a:prstGeom>
        </p:spPr>
      </p:pic>
      <p:sp>
        <p:nvSpPr>
          <p:cNvPr id="9" name="TextBox 8"/>
          <p:cNvSpPr txBox="1"/>
          <p:nvPr/>
        </p:nvSpPr>
        <p:spPr>
          <a:xfrm>
            <a:off x="1873267" y="3238500"/>
            <a:ext cx="1817806" cy="92333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accent1">
                <a:shade val="50000"/>
              </a:schemeClr>
            </a:solidFill>
          </a:ln>
        </p:spPr>
        <p:txBody>
          <a:bodyPr wrap="square" rtlCol="0">
            <a:spAutoFit/>
          </a:bodyPr>
          <a:lstStyle/>
          <a:p>
            <a:r>
              <a:rPr lang="en-US" sz="1350" b="1" dirty="0"/>
              <a:t>Run SA Tool(s) collecting code alerts and metrics (e.g. complexity)</a:t>
            </a:r>
          </a:p>
        </p:txBody>
      </p:sp>
    </p:spTree>
    <p:extLst>
      <p:ext uri="{BB962C8B-B14F-4D97-AF65-F5344CB8AC3E}">
        <p14:creationId xmlns:p14="http://schemas.microsoft.com/office/powerpoint/2010/main" val="997316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and Collaboration Opportunities</a:t>
            </a:r>
          </a:p>
        </p:txBody>
      </p:sp>
      <p:sp>
        <p:nvSpPr>
          <p:cNvPr id="3" name="Content Placeholder 2"/>
          <p:cNvSpPr>
            <a:spLocks noGrp="1"/>
          </p:cNvSpPr>
          <p:nvPr>
            <p:ph idx="1"/>
          </p:nvPr>
        </p:nvSpPr>
        <p:spPr/>
        <p:txBody>
          <a:bodyPr/>
          <a:lstStyle/>
          <a:p>
            <a:r>
              <a:rPr lang="en-US" dirty="0">
                <a:solidFill>
                  <a:schemeClr val="accent6"/>
                </a:solidFill>
              </a:rPr>
              <a:t>Goal: increase automation of static alert auditing, using machine learning</a:t>
            </a:r>
            <a:endParaRPr lang="en-US" dirty="0"/>
          </a:p>
          <a:p>
            <a:pPr lvl="1"/>
            <a:r>
              <a:rPr lang="en-US" sz="1600" dirty="0"/>
              <a:t>Work in progress through 2019:</a:t>
            </a:r>
          </a:p>
          <a:p>
            <a:pPr lvl="2"/>
            <a:r>
              <a:rPr lang="en-US" dirty="0"/>
              <a:t>Using test suite data for classifiers, research adaptive heuristics</a:t>
            </a:r>
          </a:p>
          <a:p>
            <a:pPr lvl="3">
              <a:spcBef>
                <a:spcPts val="100"/>
              </a:spcBef>
            </a:pPr>
            <a:r>
              <a:rPr lang="en-US" sz="1400" dirty="0">
                <a:solidFill>
                  <a:schemeClr val="tx1"/>
                </a:solidFill>
              </a:rPr>
              <a:t>How classifiers incorporate new data</a:t>
            </a:r>
          </a:p>
          <a:p>
            <a:pPr lvl="3">
              <a:spcBef>
                <a:spcPts val="100"/>
              </a:spcBef>
            </a:pPr>
            <a:r>
              <a:rPr lang="en-US" sz="1400" dirty="0">
                <a:solidFill>
                  <a:schemeClr val="tx1"/>
                </a:solidFill>
              </a:rPr>
              <a:t>Test suite vs. non-test-suite data</a:t>
            </a:r>
          </a:p>
          <a:p>
            <a:pPr lvl="3">
              <a:spcBef>
                <a:spcPts val="100"/>
              </a:spcBef>
            </a:pPr>
            <a:r>
              <a:rPr lang="en-US" sz="1400" dirty="0">
                <a:solidFill>
                  <a:schemeClr val="tx1"/>
                </a:solidFill>
              </a:rPr>
              <a:t>Weighting recent data</a:t>
            </a:r>
          </a:p>
          <a:p>
            <a:pPr lvl="2"/>
            <a:r>
              <a:rPr lang="en-US" dirty="0"/>
              <a:t>Code development to complete 4-server system instantiation with SCALe as UI Module</a:t>
            </a:r>
          </a:p>
          <a:p>
            <a:pPr lvl="1"/>
            <a:r>
              <a:rPr lang="en-US" sz="1600" dirty="0"/>
              <a:t>Collaboration opportunities:</a:t>
            </a:r>
          </a:p>
          <a:p>
            <a:pPr lvl="2"/>
            <a:r>
              <a:rPr lang="en-US" dirty="0"/>
              <a:t>Implementation of API by collaborators to extend their own alert auditing tools</a:t>
            </a:r>
          </a:p>
          <a:p>
            <a:pPr lvl="3">
              <a:spcBef>
                <a:spcPts val="100"/>
              </a:spcBef>
            </a:pPr>
            <a:r>
              <a:rPr lang="en-US" sz="1400" dirty="0">
                <a:solidFill>
                  <a:schemeClr val="tx1"/>
                </a:solidFill>
              </a:rPr>
              <a:t>Feedback on API, code system, and adaptive heuristics</a:t>
            </a:r>
          </a:p>
          <a:p>
            <a:pPr lvl="2"/>
            <a:r>
              <a:rPr lang="en-US" dirty="0"/>
              <a:t>Alert audit data needed (sanitized fine)</a:t>
            </a:r>
          </a:p>
          <a:p>
            <a:pPr lvl="2"/>
            <a:r>
              <a:rPr lang="en-US" dirty="0"/>
              <a:t>Precise mapping to more code flaw taxonomies</a:t>
            </a:r>
          </a:p>
          <a:p>
            <a:pPr lvl="2"/>
            <a:r>
              <a:rPr lang="en-US" b="1" dirty="0"/>
              <a:t>Additional ideas welcome!</a:t>
            </a:r>
          </a:p>
          <a:p>
            <a:pPr lvl="2"/>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0154618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r>
              <a:rPr lang="en-US" dirty="0"/>
              <a:t>Contact Information</a:t>
            </a:r>
          </a:p>
        </p:txBody>
      </p:sp>
      <p:graphicFrame>
        <p:nvGraphicFramePr>
          <p:cNvPr id="922648" name="Group 24"/>
          <p:cNvGraphicFramePr>
            <a:graphicFrameLocks noGrp="1"/>
          </p:cNvGraphicFramePr>
          <p:nvPr>
            <p:ph idx="1"/>
            <p:extLst>
              <p:ext uri="{D42A27DB-BD31-4B8C-83A1-F6EECF244321}">
                <p14:modId xmlns:p14="http://schemas.microsoft.com/office/powerpoint/2010/main" val="3756593773"/>
              </p:ext>
            </p:extLst>
          </p:nvPr>
        </p:nvGraphicFramePr>
        <p:xfrm>
          <a:off x="401638" y="811213"/>
          <a:ext cx="8391946" cy="4315195"/>
        </p:xfrm>
        <a:graphic>
          <a:graphicData uri="http://schemas.openxmlformats.org/drawingml/2006/table">
            <a:tbl>
              <a:tblPr/>
              <a:tblGrid>
                <a:gridCol w="4282329">
                  <a:extLst>
                    <a:ext uri="{9D8B030D-6E8A-4147-A177-3AD203B41FA5}">
                      <a16:colId xmlns:a16="http://schemas.microsoft.com/office/drawing/2014/main" val="20000"/>
                    </a:ext>
                  </a:extLst>
                </a:gridCol>
                <a:gridCol w="4109617">
                  <a:extLst>
                    <a:ext uri="{9D8B030D-6E8A-4147-A177-3AD203B41FA5}">
                      <a16:colId xmlns:a16="http://schemas.microsoft.com/office/drawing/2014/main" val="20001"/>
                    </a:ext>
                  </a:extLst>
                </a:gridCol>
              </a:tblGrid>
              <a:tr h="3245859">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500" b="1" i="0" u="none" strike="noStrike" cap="none" normalizeH="0" baseline="0" dirty="0">
                          <a:ln>
                            <a:noFill/>
                          </a:ln>
                          <a:solidFill>
                            <a:schemeClr val="tx1"/>
                          </a:solidFill>
                          <a:effectLst/>
                          <a:latin typeface="Arial" charset="0"/>
                        </a:rPr>
                        <a:t>Presenter / Point(s) of Contact</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600" b="0" i="0" u="none" strike="noStrike" cap="none" normalizeH="0" baseline="0" dirty="0">
                          <a:ln>
                            <a:noFill/>
                          </a:ln>
                          <a:solidFill>
                            <a:schemeClr val="tx1"/>
                          </a:solidFill>
                          <a:effectLst/>
                          <a:latin typeface="Arial" charset="0"/>
                        </a:rPr>
                        <a:t>Lori Flynn (Principal Investigator)</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600" b="0" i="0" u="none" strike="noStrike" cap="none" normalizeH="0" baseline="0" dirty="0">
                          <a:ln>
                            <a:noFill/>
                          </a:ln>
                          <a:solidFill>
                            <a:schemeClr val="tx1"/>
                          </a:solidFill>
                          <a:effectLst/>
                          <a:latin typeface="Arial" charset="0"/>
                        </a:rPr>
                        <a:t>Software Security Researcher</a:t>
                      </a:r>
                    </a:p>
                    <a:p>
                      <a:pPr marL="0" marR="0" lvl="0" indent="0" algn="l" defTabSz="914400" rtl="0" eaLnBrk="1" fontAlgn="base" latinLnBrk="0" hangingPunct="1">
                        <a:lnSpc>
                          <a:spcPct val="95000"/>
                        </a:lnSpc>
                        <a:spcBef>
                          <a:spcPct val="0"/>
                        </a:spcBef>
                        <a:spcAft>
                          <a:spcPct val="25000"/>
                        </a:spcAft>
                        <a:buClrTx/>
                        <a:buSzPct val="70000"/>
                        <a:buFontTx/>
                        <a:buNone/>
                        <a:tabLst/>
                        <a:defRPr/>
                      </a:pPr>
                      <a:r>
                        <a:rPr kumimoji="0" lang="en-US" sz="1500" b="0" i="0" u="none" strike="noStrike" cap="none" normalizeH="0" baseline="0" dirty="0">
                          <a:ln>
                            <a:noFill/>
                          </a:ln>
                          <a:solidFill>
                            <a:schemeClr val="tx1"/>
                          </a:solidFill>
                          <a:effectLst/>
                          <a:latin typeface="Arial" charset="0"/>
                        </a:rPr>
                        <a:t>Email:  lflynn@cert.org</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500" b="0" i="0" u="none" strike="noStrike" cap="none" normalizeH="0" baseline="0" dirty="0">
                          <a:ln>
                            <a:noFill/>
                          </a:ln>
                          <a:solidFill>
                            <a:schemeClr val="tx1"/>
                          </a:solidFill>
                          <a:effectLst/>
                          <a:latin typeface="Arial" charset="0"/>
                        </a:rPr>
                        <a:t>Office:  +1 412.268.7886</a:t>
                      </a: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9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ts val="0"/>
                        </a:spcAft>
                        <a:buClrTx/>
                        <a:buSzPct val="70000"/>
                        <a:buFontTx/>
                        <a:buNone/>
                        <a:tabLst/>
                      </a:pPr>
                      <a:endParaRPr kumimoji="0" lang="en-US" sz="1500" b="0" i="0" u="none" strike="noStrike" cap="none" normalizeH="0" baseline="0" dirty="0">
                        <a:ln>
                          <a:noFill/>
                        </a:ln>
                        <a:solidFill>
                          <a:schemeClr val="tx1"/>
                        </a:solidFill>
                        <a:effectLst/>
                        <a:latin typeface="Arial" charset="0"/>
                      </a:endParaRP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500" b="1" i="0" u="none" strike="noStrike" kern="1200" cap="none" normalizeH="0" baseline="0" dirty="0">
                          <a:ln>
                            <a:noFill/>
                          </a:ln>
                          <a:solidFill>
                            <a:schemeClr val="tx1"/>
                          </a:solidFill>
                          <a:effectLst/>
                          <a:latin typeface="Arial" charset="0"/>
                          <a:ea typeface="+mn-ea"/>
                          <a:cs typeface="+mn-cs"/>
                        </a:rPr>
                        <a:t>Additional Contributors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500" b="0" i="0" u="sng" strike="noStrike" kern="1200" cap="none" normalizeH="0" baseline="0" dirty="0">
                          <a:ln>
                            <a:noFill/>
                          </a:ln>
                          <a:solidFill>
                            <a:schemeClr val="tx1"/>
                          </a:solidFill>
                          <a:effectLst/>
                          <a:latin typeface="Arial" charset="0"/>
                          <a:ea typeface="+mn-ea"/>
                          <a:cs typeface="+mn-cs"/>
                        </a:rPr>
                        <a:t>SEI Staff</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500" b="0" i="0" u="none" strike="noStrike" kern="1200" cap="none" normalizeH="0" baseline="0" dirty="0">
                          <a:ln>
                            <a:noFill/>
                          </a:ln>
                          <a:solidFill>
                            <a:schemeClr val="tx1"/>
                          </a:solidFill>
                          <a:effectLst/>
                          <a:latin typeface="Arial" charset="0"/>
                          <a:ea typeface="+mn-ea"/>
                          <a:cs typeface="+mn-cs"/>
                        </a:rPr>
                        <a:t>Ebonie McNeil     William Snavely</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500" b="0" i="0" u="none" strike="noStrike" kern="1200" cap="none" normalizeH="0" baseline="0" dirty="0">
                          <a:ln>
                            <a:noFill/>
                          </a:ln>
                          <a:solidFill>
                            <a:schemeClr val="tx1"/>
                          </a:solidFill>
                          <a:effectLst/>
                          <a:latin typeface="Arial" charset="0"/>
                          <a:ea typeface="+mn-ea"/>
                          <a:cs typeface="+mn-cs"/>
                        </a:rPr>
                        <a:t>Zach </a:t>
                      </a:r>
                      <a:r>
                        <a:rPr kumimoji="0" lang="en-US" sz="1500" b="0" i="0" u="none" strike="noStrike" kern="1200" cap="none" normalizeH="0" baseline="0">
                          <a:ln>
                            <a:noFill/>
                          </a:ln>
                          <a:solidFill>
                            <a:schemeClr val="tx1"/>
                          </a:solidFill>
                          <a:effectLst/>
                          <a:latin typeface="Arial" charset="0"/>
                          <a:ea typeface="+mn-ea"/>
                          <a:cs typeface="+mn-cs"/>
                        </a:rPr>
                        <a:t>Kurtz           David </a:t>
                      </a:r>
                      <a:r>
                        <a:rPr kumimoji="0" lang="en-US" sz="1500" b="0" i="0" u="none" strike="noStrike" kern="1200" cap="none" normalizeH="0" baseline="0" dirty="0">
                          <a:ln>
                            <a:noFill/>
                          </a:ln>
                          <a:solidFill>
                            <a:schemeClr val="tx1"/>
                          </a:solidFill>
                          <a:effectLst/>
                          <a:latin typeface="Arial" charset="0"/>
                          <a:ea typeface="+mn-ea"/>
                          <a:cs typeface="+mn-cs"/>
                        </a:rPr>
                        <a:t>Svoboda     </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500" b="0" i="0" u="none" strike="noStrike" kern="1200" cap="none" normalizeH="0" baseline="0" dirty="0">
                          <a:ln>
                            <a:noFill/>
                          </a:ln>
                          <a:solidFill>
                            <a:schemeClr val="tx1"/>
                          </a:solidFill>
                          <a:effectLst/>
                          <a:latin typeface="Arial" charset="0"/>
                          <a:ea typeface="+mn-ea"/>
                          <a:cs typeface="+mn-cs"/>
                        </a:rPr>
                        <a:t>Derek Leung</a:t>
                      </a: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1500" b="0" i="0" u="none" strike="noStrike" kern="1200" cap="none" normalizeH="0" baseline="0" dirty="0">
                        <a:ln>
                          <a:noFill/>
                        </a:ln>
                        <a:solidFill>
                          <a:schemeClr val="tx1"/>
                        </a:solidFill>
                        <a:effectLst/>
                        <a:latin typeface="Arial" charset="0"/>
                        <a:ea typeface="+mn-ea"/>
                        <a:cs typeface="+mn-cs"/>
                      </a:endParaRP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500" b="0" i="0" u="sng" strike="noStrike" kern="1200" cap="none" normalizeH="0" baseline="0" dirty="0">
                          <a:ln>
                            <a:noFill/>
                          </a:ln>
                          <a:solidFill>
                            <a:schemeClr val="tx1"/>
                          </a:solidFill>
                          <a:effectLst/>
                          <a:latin typeface="Arial" charset="0"/>
                          <a:ea typeface="+mn-ea"/>
                          <a:cs typeface="+mn-cs"/>
                        </a:rPr>
                        <a:t>SEI Student Interns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500" b="0" i="0" u="none" strike="noStrike" kern="1200" cap="none" normalizeH="0" baseline="0" dirty="0">
                          <a:ln>
                            <a:noFill/>
                          </a:ln>
                          <a:solidFill>
                            <a:schemeClr val="tx1"/>
                          </a:solidFill>
                          <a:effectLst/>
                          <a:latin typeface="Arial" charset="0"/>
                          <a:ea typeface="+mn-ea"/>
                          <a:cs typeface="+mn-cs"/>
                        </a:rPr>
                        <a:t>Jiyeon Lee (CMU)</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500" b="0" i="0" u="none" strike="noStrike" kern="1200" cap="none" normalizeH="0" baseline="0" dirty="0">
                          <a:ln>
                            <a:noFill/>
                          </a:ln>
                          <a:solidFill>
                            <a:schemeClr val="tx1"/>
                          </a:solidFill>
                          <a:effectLst/>
                          <a:latin typeface="Arial" charset="0"/>
                          <a:ea typeface="+mn-ea"/>
                          <a:cs typeface="+mn-cs"/>
                        </a:rPr>
                        <a:t>Lucas Bengtson (CMU)</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500" b="0" i="0" u="none" strike="noStrike" kern="1200" cap="none" normalizeH="0" baseline="0" dirty="0">
                          <a:ln>
                            <a:noFill/>
                          </a:ln>
                          <a:solidFill>
                            <a:schemeClr val="tx1"/>
                          </a:solidFill>
                          <a:effectLst/>
                          <a:latin typeface="Arial" charset="0"/>
                          <a:ea typeface="+mn-ea"/>
                          <a:cs typeface="+mn-cs"/>
                        </a:rPr>
                        <a:t>Charisse Haruta (CMU)</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500" b="0" i="0" u="none" strike="noStrike" kern="1200" cap="none" normalizeH="0" baseline="0" dirty="0">
                          <a:ln>
                            <a:noFill/>
                          </a:ln>
                          <a:solidFill>
                            <a:schemeClr val="tx1"/>
                          </a:solidFill>
                          <a:effectLst/>
                          <a:latin typeface="Arial" charset="0"/>
                          <a:ea typeface="+mn-ea"/>
                          <a:cs typeface="+mn-cs"/>
                        </a:rPr>
                        <a:t>Baptiste Vauthey (CMU)</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500" b="0" i="0" u="none" strike="noStrike" kern="1200" cap="none" normalizeH="0" baseline="0" dirty="0">
                          <a:ln>
                            <a:noFill/>
                          </a:ln>
                          <a:solidFill>
                            <a:schemeClr val="tx1"/>
                          </a:solidFill>
                          <a:effectLst/>
                          <a:latin typeface="Arial" charset="0"/>
                          <a:ea typeface="+mn-ea"/>
                          <a:cs typeface="+mn-cs"/>
                        </a:rPr>
                        <a:t>Christine Baek (CMU)</a:t>
                      </a: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1500" b="0" i="0" u="none" strike="noStrike" kern="1200" cap="none" normalizeH="0" baseline="0" dirty="0">
                        <a:ln>
                          <a:noFill/>
                        </a:ln>
                        <a:solidFill>
                          <a:schemeClr val="tx1"/>
                        </a:solidFill>
                        <a:effectLst/>
                        <a:latin typeface="Arial" charset="0"/>
                        <a:ea typeface="+mn-ea"/>
                        <a:cs typeface="+mn-cs"/>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1800" b="0" i="0" u="none" strike="noStrike" cap="none" normalizeH="0" baseline="0" dirty="0">
                        <a:ln>
                          <a:noFill/>
                        </a:ln>
                        <a:solidFill>
                          <a:schemeClr val="tx1"/>
                        </a:solidFill>
                        <a:effectLst/>
                        <a:latin typeface="Arial" charset="0"/>
                      </a:endParaRPr>
                    </a:p>
                  </a:txBody>
                  <a:tcPr marL="0" marR="0" marT="0" marB="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88431">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1500" b="0" i="0" u="none" strike="noStrike" cap="none" normalizeH="0" baseline="0" dirty="0">
                        <a:ln>
                          <a:noFill/>
                        </a:ln>
                        <a:solidFill>
                          <a:schemeClr val="tx1"/>
                        </a:solidFill>
                        <a:effectLst/>
                        <a:latin typeface="Arial" charset="0"/>
                      </a:endParaRP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endParaRPr kumimoji="0" lang="en-US" sz="1800" b="0" i="0" u="none" strike="noStrike" cap="none" normalizeH="0" baseline="0" dirty="0">
                        <a:ln>
                          <a:noFill/>
                        </a:ln>
                        <a:solidFill>
                          <a:schemeClr val="tx1"/>
                        </a:solidFill>
                        <a:effectLst/>
                        <a:latin typeface="Arial" charset="0"/>
                      </a:endParaRPr>
                    </a:p>
                  </a:txBody>
                  <a:tcPr marL="0" marR="0" marT="0" marB="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39364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6694" y="1457325"/>
            <a:ext cx="1803654" cy="17811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a:blip r:embed="rId3"/>
          <a:stretch>
            <a:fillRect/>
          </a:stretch>
        </p:blipFill>
        <p:spPr>
          <a:xfrm>
            <a:off x="1864271" y="444589"/>
            <a:ext cx="5415458" cy="4254323"/>
          </a:xfrm>
          <a:prstGeom prst="rect">
            <a:avLst/>
          </a:prstGeom>
        </p:spPr>
      </p:pic>
      <p:sp>
        <p:nvSpPr>
          <p:cNvPr id="2" name="Title 1"/>
          <p:cNvSpPr>
            <a:spLocks noGrp="1"/>
          </p:cNvSpPr>
          <p:nvPr>
            <p:ph type="title"/>
          </p:nvPr>
        </p:nvSpPr>
        <p:spPr/>
        <p:txBody>
          <a:bodyPr/>
          <a:lstStyle/>
          <a:p>
            <a:r>
              <a:rPr lang="en-US" dirty="0"/>
              <a:t>Background: Automatic Alert Classification</a:t>
            </a:r>
          </a:p>
        </p:txBody>
      </p:sp>
      <p:sp>
        <p:nvSpPr>
          <p:cNvPr id="7" name="Text Placeholder 6"/>
          <p:cNvSpPr>
            <a:spLocks noGrp="1"/>
          </p:cNvSpPr>
          <p:nvPr>
            <p:ph type="body" sz="quarter" idx="10"/>
          </p:nvPr>
        </p:nvSpPr>
        <p:spPr/>
        <p:txBody>
          <a:bodyPr>
            <a:normAutofit lnSpcReduction="10000"/>
          </a:bodyPr>
          <a:lstStyle/>
          <a:p>
            <a:endParaRPr lang="en-US" dirty="0"/>
          </a:p>
        </p:txBody>
      </p:sp>
      <p:sp>
        <p:nvSpPr>
          <p:cNvPr id="11" name="TextBox 10"/>
          <p:cNvSpPr txBox="1"/>
          <p:nvPr/>
        </p:nvSpPr>
        <p:spPr>
          <a:xfrm>
            <a:off x="3705225" y="3235512"/>
            <a:ext cx="1805123" cy="92333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accent1">
                <a:shade val="50000"/>
              </a:schemeClr>
            </a:solidFill>
          </a:ln>
        </p:spPr>
        <p:txBody>
          <a:bodyPr wrap="square" rtlCol="0">
            <a:spAutoFit/>
          </a:bodyPr>
          <a:lstStyle/>
          <a:p>
            <a:r>
              <a:rPr lang="en-US" sz="1350" b="1" dirty="0"/>
              <a:t>Convert alerts to common format and map to CERT Secure Coding Rules/CWEs</a:t>
            </a:r>
          </a:p>
        </p:txBody>
      </p:sp>
    </p:spTree>
    <p:extLst>
      <p:ext uri="{BB962C8B-B14F-4D97-AF65-F5344CB8AC3E}">
        <p14:creationId xmlns:p14="http://schemas.microsoft.com/office/powerpoint/2010/main" val="415118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472248" y="1457325"/>
            <a:ext cx="1769381" cy="17811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a:blip r:embed="rId3"/>
          <a:stretch>
            <a:fillRect/>
          </a:stretch>
        </p:blipFill>
        <p:spPr>
          <a:xfrm>
            <a:off x="1864271" y="444589"/>
            <a:ext cx="5415458" cy="4254323"/>
          </a:xfrm>
          <a:prstGeom prst="rect">
            <a:avLst/>
          </a:prstGeom>
        </p:spPr>
      </p:pic>
      <p:sp>
        <p:nvSpPr>
          <p:cNvPr id="2" name="Title 1"/>
          <p:cNvSpPr>
            <a:spLocks noGrp="1"/>
          </p:cNvSpPr>
          <p:nvPr>
            <p:ph type="title"/>
          </p:nvPr>
        </p:nvSpPr>
        <p:spPr/>
        <p:txBody>
          <a:bodyPr/>
          <a:lstStyle/>
          <a:p>
            <a:r>
              <a:rPr lang="en-US" dirty="0"/>
              <a:t>Background: Automatic Alert Classification</a:t>
            </a:r>
          </a:p>
        </p:txBody>
      </p:sp>
      <p:sp>
        <p:nvSpPr>
          <p:cNvPr id="7" name="Text Placeholder 6"/>
          <p:cNvSpPr>
            <a:spLocks noGrp="1"/>
          </p:cNvSpPr>
          <p:nvPr>
            <p:ph type="body" sz="quarter" idx="10"/>
          </p:nvPr>
        </p:nvSpPr>
        <p:spPr/>
        <p:txBody>
          <a:bodyPr>
            <a:normAutofit lnSpcReduction="10000"/>
          </a:bodyPr>
          <a:lstStyle/>
          <a:p>
            <a:endParaRPr lang="en-US" dirty="0"/>
          </a:p>
        </p:txBody>
      </p:sp>
      <p:sp>
        <p:nvSpPr>
          <p:cNvPr id="13" name="TextBox 12"/>
          <p:cNvSpPr txBox="1"/>
          <p:nvPr/>
        </p:nvSpPr>
        <p:spPr>
          <a:xfrm>
            <a:off x="5472248" y="3235512"/>
            <a:ext cx="1769381" cy="92333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accent1">
                <a:shade val="50000"/>
              </a:schemeClr>
            </a:solidFill>
          </a:ln>
        </p:spPr>
        <p:txBody>
          <a:bodyPr wrap="square" rtlCol="0">
            <a:spAutoFit/>
          </a:bodyPr>
          <a:lstStyle/>
          <a:p>
            <a:r>
              <a:rPr lang="en-US" sz="1350" b="1" dirty="0"/>
              <a:t>Humans evaluate the violations, e.g. marking them as TRUE or FALSE</a:t>
            </a:r>
          </a:p>
        </p:txBody>
      </p:sp>
    </p:spTree>
    <p:extLst>
      <p:ext uri="{BB962C8B-B14F-4D97-AF65-F5344CB8AC3E}">
        <p14:creationId xmlns:p14="http://schemas.microsoft.com/office/powerpoint/2010/main" val="99504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29025" y="3248026"/>
            <a:ext cx="1914525" cy="145088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Background: Automatic Alert Classification</a:t>
            </a:r>
          </a:p>
        </p:txBody>
      </p:sp>
      <p:sp>
        <p:nvSpPr>
          <p:cNvPr id="7" name="Text Placeholder 6"/>
          <p:cNvSpPr>
            <a:spLocks noGrp="1"/>
          </p:cNvSpPr>
          <p:nvPr>
            <p:ph type="body" sz="quarter" idx="10"/>
          </p:nvPr>
        </p:nvSpPr>
        <p:spPr/>
        <p:txBody>
          <a:bodyPr>
            <a:normAutofit lnSpcReduction="10000"/>
          </a:bodyPr>
          <a:lstStyle/>
          <a:p>
            <a:endParaRPr lang="en-US" dirty="0"/>
          </a:p>
        </p:txBody>
      </p:sp>
      <p:pic>
        <p:nvPicPr>
          <p:cNvPr id="3" name="Picture 2"/>
          <p:cNvPicPr>
            <a:picLocks noChangeAspect="1"/>
          </p:cNvPicPr>
          <p:nvPr/>
        </p:nvPicPr>
        <p:blipFill>
          <a:blip r:embed="rId3"/>
          <a:stretch>
            <a:fillRect/>
          </a:stretch>
        </p:blipFill>
        <p:spPr>
          <a:xfrm>
            <a:off x="1864271" y="444589"/>
            <a:ext cx="5415458" cy="4254323"/>
          </a:xfrm>
          <a:prstGeom prst="rect">
            <a:avLst/>
          </a:prstGeom>
        </p:spPr>
      </p:pic>
      <p:sp>
        <p:nvSpPr>
          <p:cNvPr id="9" name="TextBox 8"/>
          <p:cNvSpPr txBox="1"/>
          <p:nvPr/>
        </p:nvSpPr>
        <p:spPr>
          <a:xfrm>
            <a:off x="5499012" y="3304054"/>
            <a:ext cx="2021929" cy="1338828"/>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accent1">
                <a:shade val="50000"/>
              </a:schemeClr>
            </a:solidFill>
          </a:ln>
        </p:spPr>
        <p:txBody>
          <a:bodyPr wrap="square" rtlCol="0" anchor="ctr" anchorCtr="0">
            <a:spAutoFit/>
          </a:bodyPr>
          <a:lstStyle/>
          <a:p>
            <a:r>
              <a:rPr lang="en-US" sz="1350" b="1" dirty="0"/>
              <a:t>Use the training data to build machine learning classifiers that predict TRUE and FALSE determinations for new alerts</a:t>
            </a:r>
          </a:p>
        </p:txBody>
      </p:sp>
    </p:spTree>
    <p:extLst>
      <p:ext uri="{BB962C8B-B14F-4D97-AF65-F5344CB8AC3E}">
        <p14:creationId xmlns:p14="http://schemas.microsoft.com/office/powerpoint/2010/main" val="351402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472248" y="1457325"/>
            <a:ext cx="1769381" cy="178117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p:nvPicPr>
        <p:blipFill>
          <a:blip r:embed="rId3"/>
          <a:stretch>
            <a:fillRect/>
          </a:stretch>
        </p:blipFill>
        <p:spPr>
          <a:xfrm>
            <a:off x="1864271" y="444589"/>
            <a:ext cx="5415458" cy="4254323"/>
          </a:xfrm>
          <a:prstGeom prst="rect">
            <a:avLst/>
          </a:prstGeom>
        </p:spPr>
      </p:pic>
      <p:sp>
        <p:nvSpPr>
          <p:cNvPr id="2" name="Title 1"/>
          <p:cNvSpPr>
            <a:spLocks noGrp="1"/>
          </p:cNvSpPr>
          <p:nvPr>
            <p:ph type="title"/>
          </p:nvPr>
        </p:nvSpPr>
        <p:spPr/>
        <p:txBody>
          <a:bodyPr/>
          <a:lstStyle/>
          <a:p>
            <a:r>
              <a:rPr lang="en-US" dirty="0"/>
              <a:t>Background: Automatic Alert Classification</a:t>
            </a:r>
          </a:p>
        </p:txBody>
      </p:sp>
      <p:sp>
        <p:nvSpPr>
          <p:cNvPr id="7" name="Text Placeholder 6"/>
          <p:cNvSpPr>
            <a:spLocks noGrp="1"/>
          </p:cNvSpPr>
          <p:nvPr>
            <p:ph type="body" sz="quarter" idx="10"/>
          </p:nvPr>
        </p:nvSpPr>
        <p:spPr/>
        <p:txBody>
          <a:bodyPr>
            <a:normAutofit lnSpcReduction="10000"/>
          </a:bodyPr>
          <a:lstStyle/>
          <a:p>
            <a:endParaRPr lang="en-US" dirty="0"/>
          </a:p>
        </p:txBody>
      </p:sp>
      <p:sp>
        <p:nvSpPr>
          <p:cNvPr id="10" name="TextBox 9"/>
          <p:cNvSpPr txBox="1"/>
          <p:nvPr/>
        </p:nvSpPr>
        <p:spPr>
          <a:xfrm>
            <a:off x="5481772" y="3238500"/>
            <a:ext cx="1769381" cy="92333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hade val="50000"/>
              </a:schemeClr>
            </a:solidFill>
          </a:ln>
        </p:spPr>
        <p:txBody>
          <a:bodyPr wrap="square" rtlCol="0">
            <a:spAutoFit/>
          </a:bodyPr>
          <a:lstStyle/>
          <a:p>
            <a:r>
              <a:rPr lang="en-US" sz="1350" b="1" dirty="0"/>
              <a:t>What do TRUE/FALSE mean? Are there other determinations I can use?</a:t>
            </a:r>
          </a:p>
        </p:txBody>
      </p:sp>
    </p:spTree>
    <p:extLst>
      <p:ext uri="{BB962C8B-B14F-4D97-AF65-F5344CB8AC3E}">
        <p14:creationId xmlns:p14="http://schemas.microsoft.com/office/powerpoint/2010/main" val="1997234793"/>
      </p:ext>
    </p:extLst>
  </p:cSld>
  <p:clrMapOvr>
    <a:masterClrMapping/>
  </p:clrMapOvr>
</p:sld>
</file>

<file path=ppt/theme/theme1.xml><?xml version="1.0" encoding="utf-8"?>
<a:theme xmlns:a="http://schemas.openxmlformats.org/drawingml/2006/main" name="1_SEI_Template">
  <a:themeElements>
    <a:clrScheme name="SEI_color_17">
      <a:dk1>
        <a:srgbClr val="000000"/>
      </a:dk1>
      <a:lt1>
        <a:srgbClr val="FFFFFF"/>
      </a:lt1>
      <a:dk2>
        <a:srgbClr val="1D4477"/>
      </a:dk2>
      <a:lt2>
        <a:srgbClr val="A4A4A4"/>
      </a:lt2>
      <a:accent1>
        <a:srgbClr val="1D4477"/>
      </a:accent1>
      <a:accent2>
        <a:srgbClr val="E38B33"/>
      </a:accent2>
      <a:accent3>
        <a:srgbClr val="048956"/>
      </a:accent3>
      <a:accent4>
        <a:srgbClr val="FF6E00"/>
      </a:accent4>
      <a:accent5>
        <a:srgbClr val="126676"/>
      </a:accent5>
      <a:accent6>
        <a:srgbClr val="E1041B"/>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200" dirty="0" smtClean="0">
            <a:latin typeface="Arial"/>
            <a:cs typeface="Arial"/>
          </a:defRPr>
        </a:defPPr>
      </a:lstStyle>
    </a:txDef>
  </a:objectDefaults>
  <a:extraClrSchemeLst/>
  <a:extLst>
    <a:ext uri="{05A4C25C-085E-4340-85A3-A5531E510DB2}">
      <thm15:themeFamily xmlns:thm15="http://schemas.microsoft.com/office/thememl/2012/main" name="Presentation3" id="{E92BB26D-0D5F-EC47-8767-AE1DFF91764E}" vid="{54819E03-C23C-CF4F-8D44-D18786215498}"/>
    </a:ext>
  </a:extLst>
</a:theme>
</file>

<file path=ppt/theme/theme2.xml><?xml version="1.0" encoding="utf-8"?>
<a:theme xmlns:a="http://schemas.openxmlformats.org/drawingml/2006/main" name="2_SEI_Template">
  <a:themeElements>
    <a:clrScheme name="SEI_color_17">
      <a:dk1>
        <a:srgbClr val="000000"/>
      </a:dk1>
      <a:lt1>
        <a:srgbClr val="FFFFFF"/>
      </a:lt1>
      <a:dk2>
        <a:srgbClr val="1D4477"/>
      </a:dk2>
      <a:lt2>
        <a:srgbClr val="A4A4A4"/>
      </a:lt2>
      <a:accent1>
        <a:srgbClr val="1D4477"/>
      </a:accent1>
      <a:accent2>
        <a:srgbClr val="E38B33"/>
      </a:accent2>
      <a:accent3>
        <a:srgbClr val="048956"/>
      </a:accent3>
      <a:accent4>
        <a:srgbClr val="FF6E00"/>
      </a:accent4>
      <a:accent5>
        <a:srgbClr val="126676"/>
      </a:accent5>
      <a:accent6>
        <a:srgbClr val="E1041B"/>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200" dirty="0" smtClean="0">
            <a:latin typeface="Arial"/>
            <a:cs typeface="Arial"/>
          </a:defRPr>
        </a:defPPr>
      </a:lstStyle>
    </a:txDef>
  </a:objectDefaults>
  <a:extraClrSchemeLst/>
  <a:extLst>
    <a:ext uri="{05A4C25C-085E-4340-85A3-A5531E510DB2}">
      <thm15:themeFamily xmlns:thm15="http://schemas.microsoft.com/office/thememl/2012/main" name="Presentation3" id="{E92BB26D-0D5F-EC47-8767-AE1DFF91764E}" vid="{54819E03-C23C-CF4F-8D44-D18786215498}"/>
    </a:ext>
  </a:extLst>
</a:theme>
</file>

<file path=ppt/theme/theme3.xml><?xml version="1.0" encoding="utf-8"?>
<a:theme xmlns:a="http://schemas.openxmlformats.org/drawingml/2006/main" name="SEI_Template">
  <a:themeElements>
    <a:clrScheme name="Custom 11">
      <a:dk1>
        <a:srgbClr val="000000"/>
      </a:dk1>
      <a:lt1>
        <a:srgbClr val="FFFFFF"/>
      </a:lt1>
      <a:dk2>
        <a:srgbClr val="1D4477"/>
      </a:dk2>
      <a:lt2>
        <a:srgbClr val="A4A4A4"/>
      </a:lt2>
      <a:accent1>
        <a:srgbClr val="1D4477"/>
      </a:accent1>
      <a:accent2>
        <a:srgbClr val="996729"/>
      </a:accent2>
      <a:accent3>
        <a:srgbClr val="28773C"/>
      </a:accent3>
      <a:accent4>
        <a:srgbClr val="E8A813"/>
      </a:accent4>
      <a:accent5>
        <a:srgbClr val="178AA0"/>
      </a:accent5>
      <a:accent6>
        <a:srgbClr val="B73529"/>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200" dirty="0" smtClean="0">
            <a:latin typeface="Arial"/>
            <a:cs typeface="Arial"/>
          </a:defRPr>
        </a:defPPr>
      </a:lstStyle>
    </a:txDef>
  </a:objectDefaults>
  <a:extraClrSchemeLst/>
  <a:extLst>
    <a:ext uri="{05A4C25C-085E-4340-85A3-A5531E510DB2}">
      <thm15:themeFamily xmlns:thm15="http://schemas.microsoft.com/office/thememl/2012/main" name="Presentation3" id="{E92BB26D-0D5F-EC47-8767-AE1DFF91764E}" vid="{5D44EB9A-2970-794E-9CD1-75773BDCC7D7}"/>
    </a:ext>
  </a:extLst>
</a:theme>
</file>

<file path=ppt/theme/theme4.xml><?xml version="1.0" encoding="utf-8"?>
<a:theme xmlns:a="http://schemas.openxmlformats.org/drawingml/2006/main" name="3_SEI_Template">
  <a:themeElements>
    <a:clrScheme name="SEI_color_17">
      <a:dk1>
        <a:srgbClr val="000000"/>
      </a:dk1>
      <a:lt1>
        <a:srgbClr val="FFFFFF"/>
      </a:lt1>
      <a:dk2>
        <a:srgbClr val="1D4477"/>
      </a:dk2>
      <a:lt2>
        <a:srgbClr val="A4A4A4"/>
      </a:lt2>
      <a:accent1>
        <a:srgbClr val="1D4477"/>
      </a:accent1>
      <a:accent2>
        <a:srgbClr val="E38B33"/>
      </a:accent2>
      <a:accent3>
        <a:srgbClr val="048956"/>
      </a:accent3>
      <a:accent4>
        <a:srgbClr val="FF6E00"/>
      </a:accent4>
      <a:accent5>
        <a:srgbClr val="126676"/>
      </a:accent5>
      <a:accent6>
        <a:srgbClr val="E1041B"/>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200" dirty="0" smtClean="0">
            <a:latin typeface="Arial"/>
            <a:cs typeface="Arial"/>
          </a:defRPr>
        </a:defPPr>
      </a:lstStyle>
    </a:txDef>
  </a:objectDefaults>
  <a:extraClrSchemeLst/>
  <a:extLst>
    <a:ext uri="{05A4C25C-085E-4340-85A3-A5531E510DB2}">
      <thm15:themeFamily xmlns:thm15="http://schemas.microsoft.com/office/thememl/2012/main" name="Presentation3" id="{E92BB26D-0D5F-EC47-8767-AE1DFF91764E}" vid="{54819E03-C23C-CF4F-8D44-D18786215498}"/>
    </a:ext>
  </a:extLst>
</a:theme>
</file>

<file path=ppt/theme/theme5.xml><?xml version="1.0" encoding="utf-8"?>
<a:theme xmlns:a="http://schemas.openxmlformats.org/drawingml/2006/main" name="6_SEI_Template">
  <a:themeElements>
    <a:clrScheme name="SEI_color_17">
      <a:dk1>
        <a:srgbClr val="000000"/>
      </a:dk1>
      <a:lt1>
        <a:srgbClr val="FFFFFF"/>
      </a:lt1>
      <a:dk2>
        <a:srgbClr val="1D4477"/>
      </a:dk2>
      <a:lt2>
        <a:srgbClr val="A4A4A4"/>
      </a:lt2>
      <a:accent1>
        <a:srgbClr val="1D4477"/>
      </a:accent1>
      <a:accent2>
        <a:srgbClr val="E38B33"/>
      </a:accent2>
      <a:accent3>
        <a:srgbClr val="048956"/>
      </a:accent3>
      <a:accent4>
        <a:srgbClr val="FF6E00"/>
      </a:accent4>
      <a:accent5>
        <a:srgbClr val="126676"/>
      </a:accent5>
      <a:accent6>
        <a:srgbClr val="E1041B"/>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200" dirty="0" smtClean="0">
            <a:latin typeface="Arial"/>
            <a:cs typeface="Arial"/>
          </a:defRPr>
        </a:defPPr>
      </a:lstStyle>
    </a:txDef>
  </a:objectDefaults>
  <a:extraClrSchemeLst/>
  <a:extLst>
    <a:ext uri="{05A4C25C-085E-4340-85A3-A5531E510DB2}">
      <thm15:themeFamily xmlns:thm15="http://schemas.microsoft.com/office/thememl/2012/main" name="Presentation3" id="{E92BB26D-0D5F-EC47-8767-AE1DFF91764E}" vid="{54819E03-C23C-CF4F-8D44-D18786215498}"/>
    </a:ext>
  </a:extLst>
</a:theme>
</file>

<file path=ppt/theme/theme6.xml><?xml version="1.0" encoding="utf-8"?>
<a:theme xmlns:a="http://schemas.openxmlformats.org/drawingml/2006/main" name="4_SEI_Template">
  <a:themeElements>
    <a:clrScheme name="SEI_color_17">
      <a:dk1>
        <a:srgbClr val="000000"/>
      </a:dk1>
      <a:lt1>
        <a:srgbClr val="FFFFFF"/>
      </a:lt1>
      <a:dk2>
        <a:srgbClr val="1D4477"/>
      </a:dk2>
      <a:lt2>
        <a:srgbClr val="A4A4A4"/>
      </a:lt2>
      <a:accent1>
        <a:srgbClr val="1D4477"/>
      </a:accent1>
      <a:accent2>
        <a:srgbClr val="E38B33"/>
      </a:accent2>
      <a:accent3>
        <a:srgbClr val="048956"/>
      </a:accent3>
      <a:accent4>
        <a:srgbClr val="FF6E00"/>
      </a:accent4>
      <a:accent5>
        <a:srgbClr val="126676"/>
      </a:accent5>
      <a:accent6>
        <a:srgbClr val="E1041B"/>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200" dirty="0" smtClean="0">
            <a:latin typeface="Arial"/>
            <a:cs typeface="Arial"/>
          </a:defRPr>
        </a:defPPr>
      </a:lstStyle>
    </a:txDef>
  </a:objectDefaults>
  <a:extraClrSchemeLst/>
  <a:extLst>
    <a:ext uri="{05A4C25C-085E-4340-85A3-A5531E510DB2}">
      <thm15:themeFamily xmlns:thm15="http://schemas.microsoft.com/office/thememl/2012/main" name="SEI_RR_2017_Presentation_Cassidy.potx" id="{BEE2BABB-9AD7-4B56-8373-194AB92B7DE7}" vid="{EC616CB2-D010-48A2-92B6-BAE4CB791A15}"/>
    </a:ext>
  </a:extLst>
</a:theme>
</file>

<file path=ppt/theme/theme7.xml><?xml version="1.0" encoding="utf-8"?>
<a:theme xmlns:a="http://schemas.openxmlformats.org/drawingml/2006/main" name="8_SEI_Template">
  <a:themeElements>
    <a:clrScheme name="SEI_color_17">
      <a:dk1>
        <a:srgbClr val="000000"/>
      </a:dk1>
      <a:lt1>
        <a:srgbClr val="FFFFFF"/>
      </a:lt1>
      <a:dk2>
        <a:srgbClr val="1D4477"/>
      </a:dk2>
      <a:lt2>
        <a:srgbClr val="A4A4A4"/>
      </a:lt2>
      <a:accent1>
        <a:srgbClr val="1D4477"/>
      </a:accent1>
      <a:accent2>
        <a:srgbClr val="E38B33"/>
      </a:accent2>
      <a:accent3>
        <a:srgbClr val="048956"/>
      </a:accent3>
      <a:accent4>
        <a:srgbClr val="FF6E00"/>
      </a:accent4>
      <a:accent5>
        <a:srgbClr val="126676"/>
      </a:accent5>
      <a:accent6>
        <a:srgbClr val="E1041B"/>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200" dirty="0" smtClean="0">
            <a:latin typeface="Arial"/>
            <a:cs typeface="Arial"/>
          </a:defRPr>
        </a:defPPr>
      </a:lstStyle>
    </a:txDef>
  </a:objectDefaults>
  <a:extraClrSchemeLst/>
  <a:extLst>
    <a:ext uri="{05A4C25C-085E-4340-85A3-A5531E510DB2}">
      <thm15:themeFamily xmlns:thm15="http://schemas.microsoft.com/office/thememl/2012/main" name="Presentation3" id="{E92BB26D-0D5F-EC47-8767-AE1DFF91764E}" vid="{54819E03-C23C-CF4F-8D44-D1878621549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04238A0FBD8048B7D7DC3C641C554A" ma:contentTypeVersion="0" ma:contentTypeDescription="Create a new document." ma:contentTypeScope="" ma:versionID="7b08c6830df2235d6063affa77095d8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EDF53-B153-4548-B30B-22318B0CE7FC}">
  <ds:schemaRefs>
    <ds:schemaRef ds:uri="http://schemas.microsoft.com/office/2006/metadata/properties"/>
    <ds:schemaRef ds:uri="http://purl.org/dc/dcmitype/"/>
    <ds:schemaRef ds:uri="http://schemas.openxmlformats.org/package/2006/metadata/core-properties"/>
    <ds:schemaRef ds:uri="http://purl.org/dc/elements/1.1/"/>
    <ds:schemaRef ds:uri="http://schemas.microsoft.com/office/2006/documentManagement/typ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4A311F3-A427-49C9-8556-6D64AB0193C4}">
  <ds:schemaRefs>
    <ds:schemaRef ds:uri="http://schemas.microsoft.com/sharepoint/v3/contenttype/forms"/>
  </ds:schemaRefs>
</ds:datastoreItem>
</file>

<file path=customXml/itemProps3.xml><?xml version="1.0" encoding="utf-8"?>
<ds:datastoreItem xmlns:ds="http://schemas.openxmlformats.org/officeDocument/2006/customXml" ds:itemID="{06904A98-6F4E-43F4-BC2A-220AFC7EFF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SEI_RR_2017_Presentation_Template</Template>
  <TotalTime>4152</TotalTime>
  <Words>4307</Words>
  <Application>Microsoft Macintosh PowerPoint</Application>
  <PresentationFormat>On-screen Show (16:9)</PresentationFormat>
  <Paragraphs>619</Paragraphs>
  <Slides>51</Slides>
  <Notes>40</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51</vt:i4>
      </vt:variant>
    </vt:vector>
  </HeadingPairs>
  <TitlesOfParts>
    <vt:vector size="66" baseType="lpstr">
      <vt:lpstr>Arial</vt:lpstr>
      <vt:lpstr>Arial Black</vt:lpstr>
      <vt:lpstr>Calibri</vt:lpstr>
      <vt:lpstr>Consolas</vt:lpstr>
      <vt:lpstr>Courier New</vt:lpstr>
      <vt:lpstr>Lucida Grande</vt:lpstr>
      <vt:lpstr>Times</vt:lpstr>
      <vt:lpstr>1_SEI_Template</vt:lpstr>
      <vt:lpstr>2_SEI_Template</vt:lpstr>
      <vt:lpstr>SEI_Template</vt:lpstr>
      <vt:lpstr>3_SEI_Template</vt:lpstr>
      <vt:lpstr>6_SEI_Template</vt:lpstr>
      <vt:lpstr>4_SEI_Template</vt:lpstr>
      <vt:lpstr>8_SEI_Template</vt:lpstr>
      <vt:lpstr>Acrobat Document</vt:lpstr>
      <vt:lpstr>Automating Static Analysis Alert Handling with Machine Learning: 2016-2018</vt:lpstr>
      <vt:lpstr>PowerPoint Presentation</vt:lpstr>
      <vt:lpstr>Overview</vt:lpstr>
      <vt:lpstr>Background: Automatic Alert Classification</vt:lpstr>
      <vt:lpstr>Background: Automatic Alert Classification</vt:lpstr>
      <vt:lpstr>Background: Automatic Alert Classification</vt:lpstr>
      <vt:lpstr>Background: Automatic Alert Classification</vt:lpstr>
      <vt:lpstr>Background: Automatic Alert Classification</vt:lpstr>
      <vt:lpstr>Background: Automatic Alert Classification</vt:lpstr>
      <vt:lpstr>What is truth?</vt:lpstr>
      <vt:lpstr>Background: Automatic Alert Classification</vt:lpstr>
      <vt:lpstr>Solution: Lexicon And Rules</vt:lpstr>
      <vt:lpstr>Audit Lexicon And Rules</vt:lpstr>
      <vt:lpstr>Lexicon: Audit Determinations</vt:lpstr>
      <vt:lpstr>Lexicon: Basic Determinations</vt:lpstr>
      <vt:lpstr>Lexicon: Basic Determinations True Example</vt:lpstr>
      <vt:lpstr>Lexicon: Basic Determinations</vt:lpstr>
      <vt:lpstr>Lexicon: Basic Determinations</vt:lpstr>
      <vt:lpstr>Lexicon: Basic Determinations Dependent Example</vt:lpstr>
      <vt:lpstr>Lexicon: Supplemental Determinations</vt:lpstr>
      <vt:lpstr>Lexicon: Supplemental Determinations Dangerous Construct Example</vt:lpstr>
      <vt:lpstr>Audit Lexicon And Rules</vt:lpstr>
      <vt:lpstr>Audit Rules</vt:lpstr>
      <vt:lpstr>Example Rule: Assume external inputs to the program are malicious</vt:lpstr>
      <vt:lpstr>Audit Rules External Inputs Example</vt:lpstr>
      <vt:lpstr>Example Rule: Unless instructed otherwise, assume code must be portable.</vt:lpstr>
      <vt:lpstr>Audit Rules Portability Example</vt:lpstr>
      <vt:lpstr>Example Rule: Handle an alert in unreachable code depending on whether it is exportable.</vt:lpstr>
      <vt:lpstr>PowerPoint Presentation</vt:lpstr>
      <vt:lpstr>Machine Learning with Static Analysis Audit Archives</vt:lpstr>
      <vt:lpstr>Data Used for Classifiers</vt:lpstr>
      <vt:lpstr>CERT- Audited Archives Characterization</vt:lpstr>
      <vt:lpstr>Archive sanitizer: enabled collaborator data use</vt:lpstr>
      <vt:lpstr>Classifier Result Highlights: Data All Sources</vt:lpstr>
      <vt:lpstr>Tool as Feature Helped</vt:lpstr>
      <vt:lpstr>Rapid Expansion of Alert  Classification</vt:lpstr>
      <vt:lpstr>Overview: Method, Approach, Validity   </vt:lpstr>
      <vt:lpstr>PowerPoint Presentation</vt:lpstr>
      <vt:lpstr>Test Suite Cross-Taxonomy Use</vt:lpstr>
      <vt:lpstr>Process </vt:lpstr>
      <vt:lpstr>Analysis of Juliet Test Suite: Initial CWE Results</vt:lpstr>
      <vt:lpstr>Analysis of Juliet Test Suite: Initial CWE Results</vt:lpstr>
      <vt:lpstr>Juliet Test Suite Classifiers: Initial Results (Hold-out Data)</vt:lpstr>
      <vt:lpstr>2016-2018 Static Analysis Alert Classification Research</vt:lpstr>
      <vt:lpstr>Code</vt:lpstr>
      <vt:lpstr>Non-code Publications &amp; Papers 2018</vt:lpstr>
      <vt:lpstr>Architecture</vt:lpstr>
      <vt:lpstr>Architecture Development</vt:lpstr>
      <vt:lpstr>SCALe Development for Architecture Integration</vt:lpstr>
      <vt:lpstr>Next Steps and Collaboration Opportunities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PowerPoint  Title Slide</dc:title>
  <dc:creator>lflynn@cert.org</dc:creator>
  <cp:lastModifiedBy>Microsoft Office User</cp:lastModifiedBy>
  <cp:revision>246</cp:revision>
  <cp:lastPrinted>2017-09-28T15:21:44Z</cp:lastPrinted>
  <dcterms:created xsi:type="dcterms:W3CDTF">2017-09-11T18:02:33Z</dcterms:created>
  <dcterms:modified xsi:type="dcterms:W3CDTF">2020-07-20T16:07:34Z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0x0101008304238A0FBD8048B7D7DC3C641C554A</vt:lpwstr>
  </property>
</Properties>
</file>